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484" r:id="rId2"/>
    <p:sldId id="516" r:id="rId3"/>
    <p:sldId id="527" r:id="rId4"/>
    <p:sldId id="528" r:id="rId5"/>
    <p:sldId id="519" r:id="rId6"/>
    <p:sldId id="530" r:id="rId7"/>
    <p:sldId id="526" r:id="rId8"/>
    <p:sldId id="522" r:id="rId9"/>
    <p:sldId id="525" r:id="rId10"/>
    <p:sldId id="529" r:id="rId11"/>
    <p:sldId id="494" r:id="rId12"/>
    <p:sldId id="490" r:id="rId13"/>
  </p:sldIdLst>
  <p:sldSz cx="9144000" cy="5143500" type="screen16x9"/>
  <p:notesSz cx="6858000" cy="9144000"/>
  <p:embeddedFontLst>
    <p:embeddedFont>
      <p:font typeface="Candara Light" panose="020E0502030303020204" pitchFamily="34" charset="0"/>
      <p:regular r:id="rId16"/>
      <p: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anose="020B0003030101060003" pitchFamily="34" charset="0"/>
      <p:regular r:id="rId22"/>
      <p:bold r:id="rId23"/>
      <p:italic r:id="rId24"/>
      <p:boldItalic r:id="rId25"/>
    </p:embeddedFont>
    <p:embeddedFont>
      <p:font typeface="Raleway Black" panose="020B0A03030101060003" pitchFamily="34" charset="0"/>
      <p:bold r:id="rId26"/>
      <p:boldItalic r:id="rId27"/>
    </p:embeddedFont>
    <p:embeddedFont>
      <p:font typeface="Raleway ExtraBold" panose="020B0003030101060003" pitchFamily="2" charset="0"/>
      <p:boldItalic r:id="rId28"/>
    </p:embeddedFont>
    <p:embeddedFont>
      <p:font typeface="Raleway Medium" panose="020B0003030101060003" pitchFamily="2" charset="0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orient="horz" pos="735" userDrawn="1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2300" userDrawn="1">
          <p15:clr>
            <a:srgbClr val="A4A3A4"/>
          </p15:clr>
        </p15:guide>
        <p15:guide id="6" pos="421">
          <p15:clr>
            <a:srgbClr val="A4A3A4"/>
          </p15:clr>
        </p15:guide>
        <p15:guide id="7" pos="367">
          <p15:clr>
            <a:srgbClr val="A4A3A4"/>
          </p15:clr>
        </p15:guide>
        <p15:guide id="8" pos="204">
          <p15:clr>
            <a:srgbClr val="A4A3A4"/>
          </p15:clr>
        </p15:guide>
        <p15:guide id="9" orient="horz" pos="1212" userDrawn="1">
          <p15:clr>
            <a:srgbClr val="A4A3A4"/>
          </p15:clr>
        </p15:guide>
        <p15:guide id="10" orient="horz" pos="804" userDrawn="1">
          <p15:clr>
            <a:srgbClr val="A4A3A4"/>
          </p15:clr>
        </p15:guide>
        <p15:guide id="11" orient="horz" pos="554" userDrawn="1">
          <p15:clr>
            <a:srgbClr val="A4A3A4"/>
          </p15:clr>
        </p15:guide>
        <p15:guide id="12" orient="horz" pos="2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a Barin" initials="L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CA4"/>
    <a:srgbClr val="AA222C"/>
    <a:srgbClr val="F0F0F1"/>
    <a:srgbClr val="E74F0B"/>
    <a:srgbClr val="092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84F2A8-E5DC-4901-AE81-7AAFB0420743}">
  <a:tblStyle styleId="{3C84F2A8-E5DC-4901-AE81-7AAFB04207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118" autoAdjust="0"/>
  </p:normalViewPr>
  <p:slideViewPr>
    <p:cSldViewPr snapToGrid="0">
      <p:cViewPr varScale="1">
        <p:scale>
          <a:sx n="98" d="100"/>
          <a:sy n="98" d="100"/>
        </p:scale>
        <p:origin x="946" y="77"/>
      </p:cViewPr>
      <p:guideLst>
        <p:guide orient="horz" pos="1643"/>
        <p:guide pos="2812"/>
        <p:guide orient="horz" pos="735"/>
        <p:guide orient="horz" pos="777"/>
        <p:guide orient="horz" pos="2300"/>
        <p:guide pos="421"/>
        <p:guide pos="367"/>
        <p:guide pos="204"/>
        <p:guide orient="horz" pos="1212"/>
        <p:guide orient="horz" pos="804"/>
        <p:guide orient="horz" pos="554"/>
        <p:guide orient="horz" pos="2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31BDA97-09D2-4A0C-B8E7-C7EDD19E9F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C5A5760-81F3-4B24-89B1-8823F304E1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7100-CFAE-4AB0-BB95-6B915987A0EE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37C7D4-DA5F-49BA-A44D-A3B8B2ACB3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EB903A-D269-4789-851F-ECA6D4AA36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441BF-CD57-4206-B1A5-A307BC8FA9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89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3550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221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E5D3DD6A-E9D6-EA0C-00AD-FB54A6F64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>
            <a:extLst>
              <a:ext uri="{FF2B5EF4-FFF2-40B4-BE49-F238E27FC236}">
                <a16:creationId xmlns:a16="http://schemas.microsoft.com/office/drawing/2014/main" id="{83B72E37-1130-A241-682B-8E348F36B9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>
            <a:extLst>
              <a:ext uri="{FF2B5EF4-FFF2-40B4-BE49-F238E27FC236}">
                <a16:creationId xmlns:a16="http://schemas.microsoft.com/office/drawing/2014/main" id="{A29E66A2-A1C7-6D7F-80C2-FDD0A793FB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75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3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6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69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E30EEC3A-4E2B-A4B2-CF37-D20F4828C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>
            <a:extLst>
              <a:ext uri="{FF2B5EF4-FFF2-40B4-BE49-F238E27FC236}">
                <a16:creationId xmlns:a16="http://schemas.microsoft.com/office/drawing/2014/main" id="{EFAAB5E6-2756-066A-5909-6450FA5971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>
            <a:extLst>
              <a:ext uri="{FF2B5EF4-FFF2-40B4-BE49-F238E27FC236}">
                <a16:creationId xmlns:a16="http://schemas.microsoft.com/office/drawing/2014/main" id="{82BDCB45-E064-AE64-E828-84FBB880A0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19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57396FF7-F83B-6A80-421E-9C5544DB1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>
            <a:extLst>
              <a:ext uri="{FF2B5EF4-FFF2-40B4-BE49-F238E27FC236}">
                <a16:creationId xmlns:a16="http://schemas.microsoft.com/office/drawing/2014/main" id="{4F6733EA-80B5-275C-8639-24A806CC43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>
            <a:extLst>
              <a:ext uri="{FF2B5EF4-FFF2-40B4-BE49-F238E27FC236}">
                <a16:creationId xmlns:a16="http://schemas.microsoft.com/office/drawing/2014/main" id="{9C4946B8-CA1E-5209-A621-ABBD0DAD2B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79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7BD7C149-2896-20E5-0AB5-3C49F7AE6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>
            <a:extLst>
              <a:ext uri="{FF2B5EF4-FFF2-40B4-BE49-F238E27FC236}">
                <a16:creationId xmlns:a16="http://schemas.microsoft.com/office/drawing/2014/main" id="{1A58825B-54E8-09BB-5BFE-00C9B1E22C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>
            <a:extLst>
              <a:ext uri="{FF2B5EF4-FFF2-40B4-BE49-F238E27FC236}">
                <a16:creationId xmlns:a16="http://schemas.microsoft.com/office/drawing/2014/main" id="{83B542B7-1B49-5F19-C5B5-2E16904483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296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CF8816EE-2F4D-2DAE-82A3-C73F34F36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>
            <a:extLst>
              <a:ext uri="{FF2B5EF4-FFF2-40B4-BE49-F238E27FC236}">
                <a16:creationId xmlns:a16="http://schemas.microsoft.com/office/drawing/2014/main" id="{FE2E7BC7-CD02-5063-A04B-1DBDFAF181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>
            <a:extLst>
              <a:ext uri="{FF2B5EF4-FFF2-40B4-BE49-F238E27FC236}">
                <a16:creationId xmlns:a16="http://schemas.microsoft.com/office/drawing/2014/main" id="{D306A768-48DB-4856-C45A-B6B864F835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9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F8E38E9F-C8FF-FEE5-43BB-F140FBF24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>
            <a:extLst>
              <a:ext uri="{FF2B5EF4-FFF2-40B4-BE49-F238E27FC236}">
                <a16:creationId xmlns:a16="http://schemas.microsoft.com/office/drawing/2014/main" id="{091FA8C1-9BB0-55C5-279A-D06769E922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>
            <a:extLst>
              <a:ext uri="{FF2B5EF4-FFF2-40B4-BE49-F238E27FC236}">
                <a16:creationId xmlns:a16="http://schemas.microsoft.com/office/drawing/2014/main" id="{5D9DC3FF-05CA-62E6-6B72-80A4EBB3B5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89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7940AF9D-DFD1-28ED-5B9F-BE88B14CD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>
            <a:extLst>
              <a:ext uri="{FF2B5EF4-FFF2-40B4-BE49-F238E27FC236}">
                <a16:creationId xmlns:a16="http://schemas.microsoft.com/office/drawing/2014/main" id="{39ECDE6A-4524-09E4-47D8-3452845BA0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>
            <a:extLst>
              <a:ext uri="{FF2B5EF4-FFF2-40B4-BE49-F238E27FC236}">
                <a16:creationId xmlns:a16="http://schemas.microsoft.com/office/drawing/2014/main" id="{DF5C1C2C-4A2B-8F75-1FD7-B9D8DE1DCD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05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58625C9E-7EB9-E894-996A-61BDE44C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>
            <a:extLst>
              <a:ext uri="{FF2B5EF4-FFF2-40B4-BE49-F238E27FC236}">
                <a16:creationId xmlns:a16="http://schemas.microsoft.com/office/drawing/2014/main" id="{A751E254-A0EE-1B58-A499-DF915BF359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>
            <a:extLst>
              <a:ext uri="{FF2B5EF4-FFF2-40B4-BE49-F238E27FC236}">
                <a16:creationId xmlns:a16="http://schemas.microsoft.com/office/drawing/2014/main" id="{5CD0A108-9389-D43D-51B7-93ACDDB405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283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06DFC1D-3A0C-4526-AE13-FAF67E23309E}"/>
              </a:ext>
            </a:extLst>
          </p:cNvPr>
          <p:cNvCxnSpPr/>
          <p:nvPr userDrawn="1"/>
        </p:nvCxnSpPr>
        <p:spPr>
          <a:xfrm flipH="1">
            <a:off x="20738" y="4732260"/>
            <a:ext cx="26813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 userDrawn="1"/>
        </p:nvGrpSpPr>
        <p:grpSpPr>
          <a:xfrm rot="16200000">
            <a:off x="-2123214" y="2334817"/>
            <a:ext cx="4488810" cy="306106"/>
            <a:chOff x="-1982656" y="3869425"/>
            <a:chExt cx="4488810" cy="306106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28FE8EF-B8B5-4594-9A06-C2770E8572D6}"/>
                </a:ext>
              </a:extLst>
            </p:cNvPr>
            <p:cNvSpPr txBox="1"/>
            <p:nvPr userDrawn="1"/>
          </p:nvSpPr>
          <p:spPr>
            <a:xfrm>
              <a:off x="866270" y="3898532"/>
              <a:ext cx="1639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600" dirty="0">
                  <a:solidFill>
                    <a:schemeClr val="bg2"/>
                  </a:solidFill>
                </a:rPr>
                <a:t>IL GIOCO È INCLUSIONE</a:t>
              </a:r>
            </a:p>
            <a:p>
              <a:pPr algn="l">
                <a:tabLst>
                  <a:tab pos="1344613" algn="l"/>
                </a:tabLst>
              </a:pPr>
              <a:r>
                <a:rPr lang="it-IT" sz="600" dirty="0">
                  <a:solidFill>
                    <a:schemeClr val="bg2"/>
                  </a:solidFill>
                </a:rPr>
                <a:t>LODI, 9 MAGGIO 2022</a:t>
              </a:r>
              <a:endParaRPr lang="it-IT" sz="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28FE8EF-B8B5-4594-9A06-C2770E8572D6}"/>
                </a:ext>
              </a:extLst>
            </p:cNvPr>
            <p:cNvSpPr txBox="1"/>
            <p:nvPr userDrawn="1"/>
          </p:nvSpPr>
          <p:spPr>
            <a:xfrm>
              <a:off x="-965662" y="3895356"/>
              <a:ext cx="2547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600" dirty="0">
                  <a:solidFill>
                    <a:schemeClr val="bg2"/>
                  </a:solidFill>
                </a:rPr>
                <a:t>Accessibilità di parchi e monumenti di Lodi tramite</a:t>
              </a:r>
            </a:p>
            <a:p>
              <a:pPr algn="l"/>
              <a:r>
                <a:rPr lang="it-IT" sz="600" dirty="0">
                  <a:solidFill>
                    <a:schemeClr val="bg2"/>
                  </a:solidFill>
                </a:rPr>
                <a:t>mappe multimediali: il progetto  </a:t>
              </a:r>
              <a:r>
                <a:rPr lang="it-IT" sz="600" dirty="0" err="1">
                  <a:solidFill>
                    <a:schemeClr val="bg2"/>
                  </a:solidFill>
                </a:rPr>
                <a:t>EsploraLO</a:t>
              </a:r>
              <a:endParaRPr lang="it-IT" sz="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28FE8EF-B8B5-4594-9A06-C2770E8572D6}"/>
                </a:ext>
              </a:extLst>
            </p:cNvPr>
            <p:cNvSpPr txBox="1"/>
            <p:nvPr userDrawn="1"/>
          </p:nvSpPr>
          <p:spPr>
            <a:xfrm>
              <a:off x="-1982656" y="3869425"/>
              <a:ext cx="1125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600" b="1" dirty="0">
                  <a:solidFill>
                    <a:schemeClr val="bg2"/>
                  </a:solidFill>
                </a:rPr>
                <a:t>Giovanni Barin</a:t>
              </a:r>
            </a:p>
            <a:p>
              <a:pPr algn="l"/>
              <a:r>
                <a:rPr lang="it-IT" sz="600" b="0" dirty="0">
                  <a:solidFill>
                    <a:schemeClr val="bg2"/>
                  </a:solidFill>
                </a:rPr>
                <a:t>lombardia@genitoritosti.it</a:t>
              </a:r>
              <a:endParaRPr lang="it-IT" sz="600" b="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F8B822ED-D499-4196-AC9C-B8339F3B1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25" y="4806134"/>
            <a:ext cx="562246" cy="3022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996F600-708F-4123-A588-57835F697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47500"/>
            <a:ext cx="288876" cy="396000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06DFC1D-3A0C-4526-AE13-FAF67E23309E}"/>
              </a:ext>
            </a:extLst>
          </p:cNvPr>
          <p:cNvCxnSpPr/>
          <p:nvPr userDrawn="1"/>
        </p:nvCxnSpPr>
        <p:spPr>
          <a:xfrm flipH="1">
            <a:off x="20738" y="4732260"/>
            <a:ext cx="26813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 userDrawn="1"/>
        </p:nvGrpSpPr>
        <p:grpSpPr>
          <a:xfrm rot="16200000">
            <a:off x="-2123214" y="2334817"/>
            <a:ext cx="4488810" cy="306106"/>
            <a:chOff x="-1982656" y="3869425"/>
            <a:chExt cx="4488810" cy="306106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28FE8EF-B8B5-4594-9A06-C2770E8572D6}"/>
                </a:ext>
              </a:extLst>
            </p:cNvPr>
            <p:cNvSpPr txBox="1"/>
            <p:nvPr userDrawn="1"/>
          </p:nvSpPr>
          <p:spPr>
            <a:xfrm>
              <a:off x="866270" y="3898532"/>
              <a:ext cx="1639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600" dirty="0">
                  <a:solidFill>
                    <a:schemeClr val="bg2"/>
                  </a:solidFill>
                </a:rPr>
                <a:t>IL GIOCO È INCLUSIONE</a:t>
              </a:r>
            </a:p>
            <a:p>
              <a:pPr algn="l">
                <a:tabLst>
                  <a:tab pos="1344613" algn="l"/>
                </a:tabLst>
              </a:pPr>
              <a:r>
                <a:rPr lang="it-IT" sz="600" dirty="0">
                  <a:solidFill>
                    <a:schemeClr val="bg2"/>
                  </a:solidFill>
                </a:rPr>
                <a:t>LODI, 9 MAGGIO 2022</a:t>
              </a:r>
              <a:endParaRPr lang="it-IT" sz="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28FE8EF-B8B5-4594-9A06-C2770E8572D6}"/>
                </a:ext>
              </a:extLst>
            </p:cNvPr>
            <p:cNvSpPr txBox="1"/>
            <p:nvPr userDrawn="1"/>
          </p:nvSpPr>
          <p:spPr>
            <a:xfrm>
              <a:off x="-965662" y="3895356"/>
              <a:ext cx="2547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600" dirty="0">
                  <a:solidFill>
                    <a:schemeClr val="bg2"/>
                  </a:solidFill>
                </a:rPr>
                <a:t>Accessibilità di parchi e monumenti di Lodi tramite</a:t>
              </a:r>
            </a:p>
            <a:p>
              <a:pPr algn="l"/>
              <a:r>
                <a:rPr lang="it-IT" sz="600" dirty="0">
                  <a:solidFill>
                    <a:schemeClr val="bg2"/>
                  </a:solidFill>
                </a:rPr>
                <a:t>mappe multimediali: il progetto  </a:t>
              </a:r>
              <a:r>
                <a:rPr lang="it-IT" sz="600" dirty="0" err="1">
                  <a:solidFill>
                    <a:schemeClr val="bg2"/>
                  </a:solidFill>
                </a:rPr>
                <a:t>EsploraLO</a:t>
              </a:r>
              <a:endParaRPr lang="it-IT" sz="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28FE8EF-B8B5-4594-9A06-C2770E8572D6}"/>
                </a:ext>
              </a:extLst>
            </p:cNvPr>
            <p:cNvSpPr txBox="1"/>
            <p:nvPr userDrawn="1"/>
          </p:nvSpPr>
          <p:spPr>
            <a:xfrm>
              <a:off x="-1982656" y="3869425"/>
              <a:ext cx="1125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600" b="1" dirty="0">
                  <a:solidFill>
                    <a:schemeClr val="bg2"/>
                  </a:solidFill>
                </a:rPr>
                <a:t>Giovanni Barin</a:t>
              </a:r>
            </a:p>
            <a:p>
              <a:pPr algn="l"/>
              <a:r>
                <a:rPr lang="it-IT" sz="600" b="0" dirty="0">
                  <a:solidFill>
                    <a:schemeClr val="bg2"/>
                  </a:solidFill>
                </a:rPr>
                <a:t>lombardia@genitoritosti.it</a:t>
              </a:r>
              <a:endParaRPr lang="it-IT" sz="600" b="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F8B822ED-D499-4196-AC9C-B8339F3B1D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25" y="4806134"/>
            <a:ext cx="562246" cy="30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0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DE854F-E1E4-7262-5446-5BFF30B03245}"/>
              </a:ext>
            </a:extLst>
          </p:cNvPr>
          <p:cNvSpPr txBox="1"/>
          <p:nvPr userDrawn="1"/>
        </p:nvSpPr>
        <p:spPr>
          <a:xfrm rot="16200000">
            <a:off x="-879588" y="1986451"/>
            <a:ext cx="20363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dirty="0">
                <a:solidFill>
                  <a:schemeClr val="bg2"/>
                </a:solidFill>
              </a:rPr>
              <a:t>ASSISTENZA EDUCATIVA: UN LAVORO DI RETE</a:t>
            </a:r>
            <a:endParaRPr lang="it-IT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E858C5-FDA2-167A-BCF3-834BD2ADF4C3}"/>
              </a:ext>
            </a:extLst>
          </p:cNvPr>
          <p:cNvSpPr txBox="1"/>
          <p:nvPr userDrawn="1"/>
        </p:nvSpPr>
        <p:spPr>
          <a:xfrm rot="16200000">
            <a:off x="-586225" y="3526163"/>
            <a:ext cx="138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1" dirty="0">
                <a:solidFill>
                  <a:schemeClr val="bg2"/>
                </a:solidFill>
              </a:rPr>
              <a:t>Giovanni Barin</a:t>
            </a:r>
          </a:p>
          <a:p>
            <a:pPr algn="l"/>
            <a:r>
              <a:rPr lang="it-IT" sz="600" b="0" dirty="0">
                <a:solidFill>
                  <a:schemeClr val="bg2"/>
                </a:solidFill>
              </a:rPr>
              <a:t>consultadisabilitalodi@gmail.com</a:t>
            </a:r>
            <a:endParaRPr lang="it-IT" sz="6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ttore 1 3">
            <a:extLst>
              <a:ext uri="{FF2B5EF4-FFF2-40B4-BE49-F238E27FC236}">
                <a16:creationId xmlns:a16="http://schemas.microsoft.com/office/drawing/2014/main" id="{14AB4272-BC02-A44E-2268-C70A78E752A4}"/>
              </a:ext>
            </a:extLst>
          </p:cNvPr>
          <p:cNvCxnSpPr>
            <a:cxnSpLocks/>
          </p:cNvCxnSpPr>
          <p:nvPr userDrawn="1"/>
        </p:nvCxnSpPr>
        <p:spPr>
          <a:xfrm>
            <a:off x="770724" y="5052284"/>
            <a:ext cx="8283595" cy="0"/>
          </a:xfrm>
          <a:prstGeom prst="line">
            <a:avLst/>
          </a:prstGeom>
          <a:ln w="15875">
            <a:solidFill>
              <a:srgbClr val="679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Immagine che contiene cerchio, testo, Elementi grafici, Carattere&#10;&#10;Descrizione generata automaticamente">
            <a:extLst>
              <a:ext uri="{FF2B5EF4-FFF2-40B4-BE49-F238E27FC236}">
                <a16:creationId xmlns:a16="http://schemas.microsoft.com/office/drawing/2014/main" id="{0D91AE33-B8D9-C497-ADB0-39B8DC479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53" y="4508100"/>
            <a:ext cx="618022" cy="6354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9F87A7-DD7C-3948-4E96-B15D913EC695}"/>
              </a:ext>
            </a:extLst>
          </p:cNvPr>
          <p:cNvSpPr txBox="1"/>
          <p:nvPr userDrawn="1"/>
        </p:nvSpPr>
        <p:spPr>
          <a:xfrm rot="16200000">
            <a:off x="-879588" y="1986451"/>
            <a:ext cx="20363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dirty="0">
                <a:solidFill>
                  <a:schemeClr val="bg2"/>
                </a:solidFill>
              </a:rPr>
              <a:t>ASSISTENZA EDUCATIVA: UN LAVORO DI RETE</a:t>
            </a:r>
            <a:endParaRPr lang="it-IT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B6666F-D1E8-90E6-428E-7D9A96ADE1BA}"/>
              </a:ext>
            </a:extLst>
          </p:cNvPr>
          <p:cNvSpPr txBox="1"/>
          <p:nvPr userDrawn="1"/>
        </p:nvSpPr>
        <p:spPr>
          <a:xfrm rot="16200000">
            <a:off x="-586225" y="3526163"/>
            <a:ext cx="138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1" dirty="0">
                <a:solidFill>
                  <a:schemeClr val="bg2"/>
                </a:solidFill>
              </a:rPr>
              <a:t>Giovanni Barin</a:t>
            </a:r>
          </a:p>
          <a:p>
            <a:pPr algn="l"/>
            <a:r>
              <a:rPr lang="it-IT" sz="600" b="0" dirty="0">
                <a:solidFill>
                  <a:schemeClr val="bg2"/>
                </a:solidFill>
              </a:rPr>
              <a:t>consultadisabilitalodi@gmail.com</a:t>
            </a:r>
            <a:endParaRPr lang="it-IT" sz="6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Connettore 1 3">
            <a:extLst>
              <a:ext uri="{FF2B5EF4-FFF2-40B4-BE49-F238E27FC236}">
                <a16:creationId xmlns:a16="http://schemas.microsoft.com/office/drawing/2014/main" id="{2D8677E4-4F5D-C4D9-BA83-D79217E6C9CE}"/>
              </a:ext>
            </a:extLst>
          </p:cNvPr>
          <p:cNvCxnSpPr>
            <a:cxnSpLocks/>
          </p:cNvCxnSpPr>
          <p:nvPr userDrawn="1"/>
        </p:nvCxnSpPr>
        <p:spPr>
          <a:xfrm>
            <a:off x="770724" y="5052284"/>
            <a:ext cx="8283595" cy="0"/>
          </a:xfrm>
          <a:prstGeom prst="line">
            <a:avLst/>
          </a:prstGeom>
          <a:ln w="15875">
            <a:solidFill>
              <a:srgbClr val="679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cerchio, testo, Elementi grafici, Carattere&#10;&#10;Descrizione generata automaticamente">
            <a:extLst>
              <a:ext uri="{FF2B5EF4-FFF2-40B4-BE49-F238E27FC236}">
                <a16:creationId xmlns:a16="http://schemas.microsoft.com/office/drawing/2014/main" id="{457482BF-9B92-2F22-9387-5BE806671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53" y="4508100"/>
            <a:ext cx="618022" cy="63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6" name="Connettore 1 3">
            <a:extLst>
              <a:ext uri="{FF2B5EF4-FFF2-40B4-BE49-F238E27FC236}">
                <a16:creationId xmlns:a16="http://schemas.microsoft.com/office/drawing/2014/main" id="{37CEF692-DCDB-813F-955B-CBA8E4F6B950}"/>
              </a:ext>
            </a:extLst>
          </p:cNvPr>
          <p:cNvCxnSpPr>
            <a:cxnSpLocks/>
          </p:cNvCxnSpPr>
          <p:nvPr userDrawn="1"/>
        </p:nvCxnSpPr>
        <p:spPr>
          <a:xfrm>
            <a:off x="770724" y="5052284"/>
            <a:ext cx="8283595" cy="0"/>
          </a:xfrm>
          <a:prstGeom prst="line">
            <a:avLst/>
          </a:prstGeom>
          <a:ln w="15875">
            <a:solidFill>
              <a:srgbClr val="679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cerchio, testo, Elementi grafici, Carattere&#10;&#10;Descrizione generata automaticamente">
            <a:extLst>
              <a:ext uri="{FF2B5EF4-FFF2-40B4-BE49-F238E27FC236}">
                <a16:creationId xmlns:a16="http://schemas.microsoft.com/office/drawing/2014/main" id="{D4B26971-6BB9-BEFA-5C3B-8F92E3004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53" y="4508100"/>
            <a:ext cx="618022" cy="6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7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9D5320-535C-5533-4809-29D975A9B6B1}"/>
              </a:ext>
            </a:extLst>
          </p:cNvPr>
          <p:cNvSpPr txBox="1"/>
          <p:nvPr userDrawn="1"/>
        </p:nvSpPr>
        <p:spPr>
          <a:xfrm rot="16200000">
            <a:off x="-879588" y="1986451"/>
            <a:ext cx="20363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dirty="0">
                <a:solidFill>
                  <a:schemeClr val="bg2"/>
                </a:solidFill>
              </a:rPr>
              <a:t>ASSISTENZA EDUCATIVA: UN LAVORO DI RETE</a:t>
            </a:r>
            <a:endParaRPr lang="it-IT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4DDD33-A7AF-4F88-9681-3E09AC111D77}"/>
              </a:ext>
            </a:extLst>
          </p:cNvPr>
          <p:cNvSpPr txBox="1"/>
          <p:nvPr userDrawn="1"/>
        </p:nvSpPr>
        <p:spPr>
          <a:xfrm rot="16200000">
            <a:off x="-586225" y="3526163"/>
            <a:ext cx="138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1" dirty="0">
                <a:solidFill>
                  <a:schemeClr val="bg2"/>
                </a:solidFill>
              </a:rPr>
              <a:t>Giovanni Barin</a:t>
            </a:r>
          </a:p>
          <a:p>
            <a:pPr algn="l"/>
            <a:r>
              <a:rPr lang="it-IT" sz="600" b="0" dirty="0">
                <a:solidFill>
                  <a:schemeClr val="bg2"/>
                </a:solidFill>
              </a:rPr>
              <a:t>consultadisabilitalodi@gmail.com</a:t>
            </a:r>
            <a:endParaRPr lang="it-IT" sz="6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Connettore 1 3">
            <a:extLst>
              <a:ext uri="{FF2B5EF4-FFF2-40B4-BE49-F238E27FC236}">
                <a16:creationId xmlns:a16="http://schemas.microsoft.com/office/drawing/2014/main" id="{EE44C015-1BA3-867B-92ED-2497275B69F8}"/>
              </a:ext>
            </a:extLst>
          </p:cNvPr>
          <p:cNvCxnSpPr>
            <a:cxnSpLocks/>
          </p:cNvCxnSpPr>
          <p:nvPr userDrawn="1"/>
        </p:nvCxnSpPr>
        <p:spPr>
          <a:xfrm>
            <a:off x="770724" y="5052284"/>
            <a:ext cx="8283595" cy="0"/>
          </a:xfrm>
          <a:prstGeom prst="line">
            <a:avLst/>
          </a:prstGeom>
          <a:ln w="15875">
            <a:solidFill>
              <a:srgbClr val="679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cerchio, testo, Elementi grafici, Carattere&#10;&#10;Descrizione generata automaticamente">
            <a:extLst>
              <a:ext uri="{FF2B5EF4-FFF2-40B4-BE49-F238E27FC236}">
                <a16:creationId xmlns:a16="http://schemas.microsoft.com/office/drawing/2014/main" id="{9A5BB1AB-BA6C-3652-7F67-209B8D9D1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53" y="4508100"/>
            <a:ext cx="618022" cy="63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303D72E-A9A4-4B1C-8092-7C8CCA8CE7DD}"/>
              </a:ext>
            </a:extLst>
          </p:cNvPr>
          <p:cNvCxnSpPr/>
          <p:nvPr userDrawn="1"/>
        </p:nvCxnSpPr>
        <p:spPr>
          <a:xfrm flipH="1">
            <a:off x="20738" y="4732260"/>
            <a:ext cx="26813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6F4126-B620-0B15-AE96-71F4E929EB06}"/>
              </a:ext>
            </a:extLst>
          </p:cNvPr>
          <p:cNvSpPr txBox="1"/>
          <p:nvPr userDrawn="1"/>
        </p:nvSpPr>
        <p:spPr>
          <a:xfrm rot="16200000">
            <a:off x="-879588" y="1986451"/>
            <a:ext cx="20363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dirty="0">
                <a:solidFill>
                  <a:schemeClr val="bg2"/>
                </a:solidFill>
              </a:rPr>
              <a:t>ASSISTENZA EDUCATIVA: UN LAVORO DI RETE</a:t>
            </a:r>
            <a:endParaRPr lang="it-IT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5073DF-9D11-76F5-56B6-C501A86B1636}"/>
              </a:ext>
            </a:extLst>
          </p:cNvPr>
          <p:cNvSpPr txBox="1"/>
          <p:nvPr userDrawn="1"/>
        </p:nvSpPr>
        <p:spPr>
          <a:xfrm rot="16200000">
            <a:off x="-586225" y="3526163"/>
            <a:ext cx="138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1" dirty="0">
                <a:solidFill>
                  <a:schemeClr val="bg2"/>
                </a:solidFill>
              </a:rPr>
              <a:t>Giovanni Barin</a:t>
            </a:r>
          </a:p>
          <a:p>
            <a:pPr algn="l"/>
            <a:r>
              <a:rPr lang="it-IT" sz="600" b="0" dirty="0">
                <a:solidFill>
                  <a:schemeClr val="bg2"/>
                </a:solidFill>
              </a:rPr>
              <a:t>consultadisabilitalodi@gmail.com</a:t>
            </a:r>
            <a:endParaRPr lang="it-IT" sz="6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Connettore 1 3">
            <a:extLst>
              <a:ext uri="{FF2B5EF4-FFF2-40B4-BE49-F238E27FC236}">
                <a16:creationId xmlns:a16="http://schemas.microsoft.com/office/drawing/2014/main" id="{FA27EA45-0E32-4A30-AEBD-FD614A88A137}"/>
              </a:ext>
            </a:extLst>
          </p:cNvPr>
          <p:cNvCxnSpPr>
            <a:cxnSpLocks/>
          </p:cNvCxnSpPr>
          <p:nvPr userDrawn="1"/>
        </p:nvCxnSpPr>
        <p:spPr>
          <a:xfrm>
            <a:off x="770724" y="5052284"/>
            <a:ext cx="8283595" cy="0"/>
          </a:xfrm>
          <a:prstGeom prst="line">
            <a:avLst/>
          </a:prstGeom>
          <a:ln w="15875">
            <a:solidFill>
              <a:srgbClr val="679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cerchio, testo, Elementi grafici, Carattere&#10;&#10;Descrizione generata automaticamente">
            <a:extLst>
              <a:ext uri="{FF2B5EF4-FFF2-40B4-BE49-F238E27FC236}">
                <a16:creationId xmlns:a16="http://schemas.microsoft.com/office/drawing/2014/main" id="{E4B36CA7-942D-F209-516F-B44BCD07C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53" y="4508100"/>
            <a:ext cx="618022" cy="63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7A0712-1799-35AD-A1F7-020D333503FC}"/>
              </a:ext>
            </a:extLst>
          </p:cNvPr>
          <p:cNvSpPr txBox="1"/>
          <p:nvPr userDrawn="1"/>
        </p:nvSpPr>
        <p:spPr>
          <a:xfrm rot="16200000">
            <a:off x="-879588" y="1986451"/>
            <a:ext cx="20363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dirty="0">
                <a:solidFill>
                  <a:schemeClr val="bg2"/>
                </a:solidFill>
              </a:rPr>
              <a:t>ASSISTENZA EDUCATIVA: UN LAVORO DI RETE</a:t>
            </a:r>
            <a:endParaRPr lang="it-IT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66E2AD-0725-B831-FC5A-B042CD1CCFA5}"/>
              </a:ext>
            </a:extLst>
          </p:cNvPr>
          <p:cNvSpPr txBox="1"/>
          <p:nvPr userDrawn="1"/>
        </p:nvSpPr>
        <p:spPr>
          <a:xfrm rot="16200000">
            <a:off x="-586225" y="3526163"/>
            <a:ext cx="138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1" dirty="0">
                <a:solidFill>
                  <a:schemeClr val="bg2"/>
                </a:solidFill>
              </a:rPr>
              <a:t>Giovanni Barin</a:t>
            </a:r>
          </a:p>
          <a:p>
            <a:pPr algn="l"/>
            <a:r>
              <a:rPr lang="it-IT" sz="600" b="0" dirty="0">
                <a:solidFill>
                  <a:schemeClr val="bg2"/>
                </a:solidFill>
              </a:rPr>
              <a:t>consultadisabilitalodi@gmail.com</a:t>
            </a:r>
            <a:endParaRPr lang="it-IT" sz="6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Connettore 1 3">
            <a:extLst>
              <a:ext uri="{FF2B5EF4-FFF2-40B4-BE49-F238E27FC236}">
                <a16:creationId xmlns:a16="http://schemas.microsoft.com/office/drawing/2014/main" id="{757B9C85-8DC2-A6CC-B6CA-10356568F393}"/>
              </a:ext>
            </a:extLst>
          </p:cNvPr>
          <p:cNvCxnSpPr>
            <a:cxnSpLocks/>
          </p:cNvCxnSpPr>
          <p:nvPr userDrawn="1"/>
        </p:nvCxnSpPr>
        <p:spPr>
          <a:xfrm>
            <a:off x="770724" y="5052284"/>
            <a:ext cx="8283595" cy="0"/>
          </a:xfrm>
          <a:prstGeom prst="line">
            <a:avLst/>
          </a:prstGeom>
          <a:ln w="15875">
            <a:solidFill>
              <a:srgbClr val="679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cerchio, testo, Elementi grafici, Carattere&#10;&#10;Descrizione generata automaticamente">
            <a:extLst>
              <a:ext uri="{FF2B5EF4-FFF2-40B4-BE49-F238E27FC236}">
                <a16:creationId xmlns:a16="http://schemas.microsoft.com/office/drawing/2014/main" id="{203039F9-56E0-4FCC-AA07-884D2D739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53" y="4508100"/>
            <a:ext cx="618022" cy="6354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1" r:id="rId3"/>
    <p:sldLayoutId id="2147483650" r:id="rId4"/>
    <p:sldLayoutId id="2147483651" r:id="rId5"/>
    <p:sldLayoutId id="2147483660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>
            <a:extLst>
              <a:ext uri="{FF2B5EF4-FFF2-40B4-BE49-F238E27FC236}">
                <a16:creationId xmlns:a16="http://schemas.microsoft.com/office/drawing/2014/main" id="{6454605E-DF6E-4DB5-8C1F-E3CFB79F783F}"/>
              </a:ext>
            </a:extLst>
          </p:cNvPr>
          <p:cNvSpPr txBox="1">
            <a:spLocks/>
          </p:cNvSpPr>
          <p:nvPr/>
        </p:nvSpPr>
        <p:spPr>
          <a:xfrm>
            <a:off x="2414975" y="1698046"/>
            <a:ext cx="6361702" cy="63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it-IT" sz="1400" dirty="0">
                <a:latin typeface="Raleway" pitchFamily="2" charset="0"/>
              </a:rPr>
              <a:t>Comuni, scuola, famiglie, e territorio insieme per l’inclusione scolastica </a:t>
            </a:r>
          </a:p>
          <a:p>
            <a:r>
              <a:rPr lang="it-IT" sz="1400" dirty="0">
                <a:latin typeface="Raleway" pitchFamily="2" charset="0"/>
              </a:rPr>
              <a:t>Lodi, 9 novembre 2024</a:t>
            </a:r>
          </a:p>
          <a:p>
            <a:endParaRPr lang="it-IT" sz="1200" dirty="0">
              <a:latin typeface="Candara Light" panose="020E0502030303020204" pitchFamily="34" charset="0"/>
            </a:endParaRPr>
          </a:p>
          <a:p>
            <a:endParaRPr lang="it-IT" sz="1200" dirty="0">
              <a:latin typeface="Candara Light" panose="020E0502030303020204" pitchFamily="34" charset="0"/>
            </a:endParaRPr>
          </a:p>
          <a:p>
            <a:endParaRPr lang="it-IT" sz="1200" dirty="0">
              <a:latin typeface="Candara Light" panose="020E0502030303020204" pitchFamily="34" charset="0"/>
            </a:endParaRPr>
          </a:p>
          <a:p>
            <a:endParaRPr lang="it-IT" sz="1200" dirty="0">
              <a:latin typeface="Candara Light" panose="020E0502030303020204" pitchFamily="34" charset="0"/>
            </a:endParaRPr>
          </a:p>
          <a:p>
            <a:endParaRPr lang="it-IT" sz="1200" dirty="0">
              <a:latin typeface="Candara Light" panose="020E0502030303020204" pitchFamily="34" charset="0"/>
            </a:endParaRPr>
          </a:p>
          <a:p>
            <a:endParaRPr lang="it-IT" sz="3200" dirty="0">
              <a:latin typeface="Candara Light" panose="020E0502030303020204" pitchFamily="34" charset="0"/>
            </a:endParaRPr>
          </a:p>
        </p:txBody>
      </p:sp>
      <p:sp>
        <p:nvSpPr>
          <p:cNvPr id="4" name="Google Shape;72;p13">
            <a:extLst>
              <a:ext uri="{FF2B5EF4-FFF2-40B4-BE49-F238E27FC236}">
                <a16:creationId xmlns:a16="http://schemas.microsoft.com/office/drawing/2014/main" id="{2A0F6735-03DF-4359-D691-E72F9CDF40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71724" y="630225"/>
            <a:ext cx="6467475" cy="12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solidFill>
                  <a:schemeClr val="bg2"/>
                </a:solidFill>
                <a:latin typeface="Raleway" pitchFamily="2" charset="0"/>
              </a:rPr>
              <a:t>Assistenza educativa:</a:t>
            </a:r>
            <a:br>
              <a:rPr lang="it-IT" sz="3600" dirty="0">
                <a:solidFill>
                  <a:schemeClr val="bg2"/>
                </a:solidFill>
                <a:latin typeface="Raleway" pitchFamily="2" charset="0"/>
              </a:rPr>
            </a:br>
            <a:r>
              <a:rPr lang="it-IT" sz="3600" dirty="0">
                <a:solidFill>
                  <a:schemeClr val="bg2"/>
                </a:solidFill>
                <a:latin typeface="Raleway" pitchFamily="2" charset="0"/>
              </a:rPr>
              <a:t>un lavoro di rete</a:t>
            </a:r>
            <a:endParaRPr lang="it-IT" sz="3600" dirty="0">
              <a:solidFill>
                <a:srgbClr val="C00000"/>
              </a:solidFill>
              <a:latin typeface="Raleway" pitchFamily="2" charset="0"/>
            </a:endParaRPr>
          </a:p>
        </p:txBody>
      </p:sp>
      <p:sp>
        <p:nvSpPr>
          <p:cNvPr id="7" name="Google Shape;73;p13">
            <a:extLst>
              <a:ext uri="{FF2B5EF4-FFF2-40B4-BE49-F238E27FC236}">
                <a16:creationId xmlns:a16="http://schemas.microsoft.com/office/drawing/2014/main" id="{F7D3B44B-DEDF-14D6-FA1B-336246DD6B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6964" y="3556032"/>
            <a:ext cx="6772275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dirty="0">
                <a:latin typeface="Raleway" pitchFamily="2" charset="0"/>
              </a:rPr>
              <a:t>Giovanni Barin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latin typeface="Raleway" pitchFamily="2" charset="0"/>
              </a:rPr>
              <a:t>Consulta della Disabilità del Comune di Lodi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dirty="0">
                <a:latin typeface="Raleway" pitchFamily="2" charset="0"/>
              </a:rPr>
              <a:t>consultadisabilitalodi@gmail.com</a:t>
            </a:r>
          </a:p>
        </p:txBody>
      </p:sp>
      <p:pic>
        <p:nvPicPr>
          <p:cNvPr id="3" name="Immagine 2" descr="Immagine che contiene cerchio, testo, Elementi grafici, Carattere&#10;&#10;Descrizione generata automaticamente">
            <a:extLst>
              <a:ext uri="{FF2B5EF4-FFF2-40B4-BE49-F238E27FC236}">
                <a16:creationId xmlns:a16="http://schemas.microsoft.com/office/drawing/2014/main" id="{32FCCCFD-FCAB-2838-D75B-A5718423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453" y="2204221"/>
            <a:ext cx="1740830" cy="17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2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CA40CD21-1AB8-F058-FD7B-5E5072EF3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9">
            <a:extLst>
              <a:ext uri="{FF2B5EF4-FFF2-40B4-BE49-F238E27FC236}">
                <a16:creationId xmlns:a16="http://schemas.microsoft.com/office/drawing/2014/main" id="{BCC349B0-EA39-4B88-A004-4804B6EBFB3F}"/>
              </a:ext>
            </a:extLst>
          </p:cNvPr>
          <p:cNvSpPr txBox="1">
            <a:spLocks/>
          </p:cNvSpPr>
          <p:nvPr/>
        </p:nvSpPr>
        <p:spPr>
          <a:xfrm>
            <a:off x="1724025" y="1022033"/>
            <a:ext cx="7091729" cy="364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1600" b="1" dirty="0">
                <a:latin typeface="Raleway ExtraBold" panose="020B0003030101060003" pitchFamily="2" charset="0"/>
              </a:rPr>
              <a:t>IL PROBLEMA È A MONTE.</a:t>
            </a:r>
          </a:p>
          <a:p>
            <a:pPr marL="0" indent="0">
              <a:buFont typeface="Lato"/>
              <a:buNone/>
            </a:pPr>
            <a:endParaRPr lang="it-IT" sz="1600" b="1" dirty="0">
              <a:latin typeface="Raleway ExtraBold" panose="020B0003030101060003" pitchFamily="2" charset="0"/>
            </a:endParaRPr>
          </a:p>
          <a:p>
            <a:pPr marL="0" indent="0">
              <a:buNone/>
            </a:pPr>
            <a:r>
              <a:rPr lang="it-IT" sz="1600" b="1" dirty="0">
                <a:latin typeface="Raleway" panose="020B0003030101060003" pitchFamily="34" charset="0"/>
              </a:rPr>
              <a:t>Corte Costituzionale Sentenze </a:t>
            </a:r>
            <a:r>
              <a:rPr lang="it-IT" sz="1600" b="1" dirty="0" err="1">
                <a:latin typeface="Raleway" panose="020B0003030101060003" pitchFamily="34" charset="0"/>
              </a:rPr>
              <a:t>nn</a:t>
            </a:r>
            <a:r>
              <a:rPr lang="it-IT" sz="1600" b="1" dirty="0">
                <a:latin typeface="Raleway" panose="020B0003030101060003" pitchFamily="34" charset="0"/>
              </a:rPr>
              <a:t>. 296 e 297 19/12/2012</a:t>
            </a:r>
            <a:r>
              <a:rPr lang="it-IT" sz="1600" dirty="0">
                <a:latin typeface="Raleway" panose="020B0003030101060003" pitchFamily="34" charset="0"/>
              </a:rPr>
              <a:t>:</a:t>
            </a:r>
          </a:p>
          <a:p>
            <a:pPr marL="0" indent="0">
              <a:buNone/>
            </a:pPr>
            <a:r>
              <a:rPr lang="it-IT" sz="1600" dirty="0">
                <a:latin typeface="Raleway" panose="020B0003030101060003" pitchFamily="34" charset="0"/>
              </a:rPr>
              <a:t>Normativa statale sull’ISEE</a:t>
            </a:r>
          </a:p>
          <a:p>
            <a:pPr marL="0" indent="0">
              <a:buNone/>
            </a:pPr>
            <a:r>
              <a:rPr lang="it-IT" sz="1600" dirty="0">
                <a:latin typeface="Raleway" panose="020B0003030101060003" pitchFamily="34" charset="0"/>
              </a:rPr>
              <a:t>Gestione Stato e Regioni (Riforma del Titolo V): alle </a:t>
            </a:r>
            <a:r>
              <a:rPr lang="it-IT" sz="1600" b="1" dirty="0">
                <a:latin typeface="Raleway" panose="020B0003030101060003" pitchFamily="34" charset="0"/>
              </a:rPr>
              <a:t>Regioni</a:t>
            </a:r>
            <a:r>
              <a:rPr lang="it-IT" sz="1600" dirty="0">
                <a:latin typeface="Raleway" panose="020B0003030101060003" pitchFamily="34" charset="0"/>
              </a:rPr>
              <a:t> la competenza specifica nel disciplinare la programmazione, l'organizzazione e l'erogazione dei servizi sociali, dall'altra, allo </a:t>
            </a:r>
            <a:r>
              <a:rPr lang="it-IT" sz="1600" b="1" dirty="0">
                <a:latin typeface="Raleway" panose="020B0003030101060003" pitchFamily="34" charset="0"/>
              </a:rPr>
              <a:t>Stato</a:t>
            </a:r>
            <a:r>
              <a:rPr lang="it-IT" sz="1600" dirty="0">
                <a:latin typeface="Raleway" panose="020B0003030101060003" pitchFamily="34" charset="0"/>
              </a:rPr>
              <a:t> rimane affidato il compito di definire e regolamentare i livelli essenziali delle prestazioni sociali.</a:t>
            </a:r>
          </a:p>
          <a:p>
            <a:pPr marL="0" indent="0">
              <a:buNone/>
            </a:pPr>
            <a:endParaRPr lang="it-IT" sz="160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it-IT" sz="1600" dirty="0">
                <a:latin typeface="Raleway ExtraBold" panose="020B0003030101060003" pitchFamily="2" charset="0"/>
              </a:rPr>
              <a:t>Finanziamenti STATO </a:t>
            </a:r>
            <a:r>
              <a:rPr lang="it-IT" sz="1600" dirty="0">
                <a:latin typeface="Raleway ExtraBold" panose="020B0003030101060003" pitchFamily="2" charset="0"/>
                <a:sym typeface="Wingdings" panose="05000000000000000000" pitchFamily="2" charset="2"/>
              </a:rPr>
              <a:t> Regioni  Comuni  Enti gestori</a:t>
            </a:r>
            <a:endParaRPr lang="it-IT" sz="1600" dirty="0">
              <a:latin typeface="Raleway ExtraBold" panose="020B0003030101060003" pitchFamily="2" charset="0"/>
            </a:endParaRPr>
          </a:p>
        </p:txBody>
      </p:sp>
      <p:sp>
        <p:nvSpPr>
          <p:cNvPr id="3" name="Sottotitolo 9">
            <a:extLst>
              <a:ext uri="{FF2B5EF4-FFF2-40B4-BE49-F238E27FC236}">
                <a16:creationId xmlns:a16="http://schemas.microsoft.com/office/drawing/2014/main" id="{75645B3B-6F3C-CB34-1194-B6878307D6E8}"/>
              </a:ext>
            </a:extLst>
          </p:cNvPr>
          <p:cNvSpPr txBox="1">
            <a:spLocks/>
          </p:cNvSpPr>
          <p:nvPr/>
        </p:nvSpPr>
        <p:spPr>
          <a:xfrm>
            <a:off x="1724025" y="53658"/>
            <a:ext cx="6842174" cy="44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2000" b="1" dirty="0">
                <a:latin typeface="Raleway ExtraBold" panose="020B0003030101060003" pitchFamily="2" charset="0"/>
              </a:rPr>
              <a:t>IL RUOLO DELLE ASSOCIAZIONI</a:t>
            </a:r>
          </a:p>
        </p:txBody>
      </p:sp>
      <p:pic>
        <p:nvPicPr>
          <p:cNvPr id="2" name="Immagine 1" descr="Immagine che contiene simbolo, emblema, logo, cresta&#10;&#10;Descrizione generata automaticamente">
            <a:extLst>
              <a:ext uri="{FF2B5EF4-FFF2-40B4-BE49-F238E27FC236}">
                <a16:creationId xmlns:a16="http://schemas.microsoft.com/office/drawing/2014/main" id="{3D41F92E-10D9-EA0A-46D4-396867512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3" y="774334"/>
            <a:ext cx="1046652" cy="10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2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9">
            <a:extLst>
              <a:ext uri="{FF2B5EF4-FFF2-40B4-BE49-F238E27FC236}">
                <a16:creationId xmlns:a16="http://schemas.microsoft.com/office/drawing/2014/main" id="{F4C95C4C-BF30-BAE1-C7C5-2C8884A16AF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24025" y="741847"/>
            <a:ext cx="7091729" cy="43348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600" dirty="0">
                <a:latin typeface="Raleway ExtraBold" panose="020B0003030101060003" pitchFamily="2" charset="0"/>
              </a:rPr>
              <a:t>Che scuola vogliamo</a:t>
            </a:r>
          </a:p>
          <a:p>
            <a:pPr marL="0" indent="0">
              <a:buNone/>
            </a:pPr>
            <a:r>
              <a:rPr lang="it-IT" sz="1600" dirty="0">
                <a:latin typeface="Raleway" panose="020B0003030101060003" pitchFamily="34" charset="0"/>
              </a:rPr>
              <a:t>Conoscere il sistema per decidere il futuro.  Vale per tutti gli ambiti: scolastico, sociale, sanitario, lavoro</a:t>
            </a:r>
          </a:p>
          <a:p>
            <a:pPr marL="0" indent="0">
              <a:buNone/>
            </a:pPr>
            <a:endParaRPr lang="it-IT" sz="1600" dirty="0">
              <a:latin typeface="Raleway ExtraBold" panose="020B0003030101060003" pitchFamily="2" charset="0"/>
            </a:endParaRPr>
          </a:p>
          <a:p>
            <a:pPr marL="0" indent="0">
              <a:buNone/>
            </a:pPr>
            <a:r>
              <a:rPr lang="it-IT" sz="1600" dirty="0">
                <a:latin typeface="Raleway ExtraBold" panose="020B0003030101060003" pitchFamily="2" charset="0"/>
              </a:rPr>
              <a:t>Sostenere le famiglie e le persone con disabilità</a:t>
            </a:r>
          </a:p>
          <a:p>
            <a:pPr marL="0" indent="0">
              <a:buNone/>
            </a:pPr>
            <a:r>
              <a:rPr lang="it-IT" sz="1600" dirty="0">
                <a:latin typeface="Raleway" panose="020B0003030101060003" pitchFamily="34" charset="0"/>
              </a:rPr>
              <a:t>Le richieste non sono «campate per aria»</a:t>
            </a:r>
          </a:p>
          <a:p>
            <a:pPr marL="0" indent="0">
              <a:buNone/>
            </a:pPr>
            <a:endParaRPr lang="it-IT" sz="160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it-IT" sz="1600" dirty="0">
                <a:latin typeface="Raleway ExtraBold" panose="020B0003030101060003" pitchFamily="2" charset="0"/>
              </a:rPr>
              <a:t>Promuovere il dialogo</a:t>
            </a:r>
          </a:p>
          <a:p>
            <a:pPr marL="0" indent="0">
              <a:buNone/>
            </a:pPr>
            <a:r>
              <a:rPr lang="it-IT" sz="1600" dirty="0">
                <a:latin typeface="Raleway" panose="020B0003030101060003" pitchFamily="34" charset="0"/>
              </a:rPr>
              <a:t>Spesso parlando si trovano le soluzioni ai problemi</a:t>
            </a:r>
          </a:p>
          <a:p>
            <a:pPr marL="0" indent="0">
              <a:buNone/>
            </a:pPr>
            <a:endParaRPr lang="it-IT" sz="160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it-IT" sz="1600" dirty="0">
                <a:latin typeface="Raleway ExtraBold" panose="020B0003030101060003" pitchFamily="2" charset="0"/>
              </a:rPr>
              <a:t>Anticipare</a:t>
            </a:r>
          </a:p>
          <a:p>
            <a:pPr marL="0" indent="0">
              <a:buNone/>
            </a:pPr>
            <a:r>
              <a:rPr lang="it-IT" sz="1600" dirty="0">
                <a:latin typeface="Raleway" panose="020B0003030101060003" pitchFamily="34" charset="0"/>
              </a:rPr>
              <a:t>Tavoli di lavoro tra Enti e associazioni</a:t>
            </a:r>
          </a:p>
          <a:p>
            <a:pPr marL="0" indent="0">
              <a:buNone/>
            </a:pPr>
            <a:endParaRPr lang="it-IT" sz="160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it-IT" sz="1600" dirty="0">
                <a:latin typeface="Raleway ExtraBold" panose="020B0003030101060003" pitchFamily="2" charset="0"/>
              </a:rPr>
              <a:t>Ruolo delle associazioni</a:t>
            </a:r>
          </a:p>
          <a:p>
            <a:pPr marL="0" indent="0">
              <a:buNone/>
            </a:pPr>
            <a:r>
              <a:rPr lang="it-IT" sz="1600" dirty="0">
                <a:latin typeface="Raleway" panose="020B0003030101060003" pitchFamily="34" charset="0"/>
              </a:rPr>
              <a:t>Le associazioni saranno sempre dalla parte delle persone con disabilità e le loro famiglie</a:t>
            </a:r>
          </a:p>
          <a:p>
            <a:pPr marL="0" indent="0">
              <a:buNone/>
            </a:pPr>
            <a:endParaRPr lang="it-IT" sz="160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it-IT" sz="1600" dirty="0">
              <a:latin typeface="Raleway" panose="020B0003030101060003" pitchFamily="34" charset="0"/>
            </a:endParaRPr>
          </a:p>
        </p:txBody>
      </p:sp>
      <p:sp>
        <p:nvSpPr>
          <p:cNvPr id="5" name="Sottotitolo 9">
            <a:extLst>
              <a:ext uri="{FF2B5EF4-FFF2-40B4-BE49-F238E27FC236}">
                <a16:creationId xmlns:a16="http://schemas.microsoft.com/office/drawing/2014/main" id="{54161F23-7340-39CB-E8C0-8D36083F94E5}"/>
              </a:ext>
            </a:extLst>
          </p:cNvPr>
          <p:cNvSpPr txBox="1">
            <a:spLocks/>
          </p:cNvSpPr>
          <p:nvPr/>
        </p:nvSpPr>
        <p:spPr>
          <a:xfrm>
            <a:off x="1724025" y="53658"/>
            <a:ext cx="6842174" cy="44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2000" b="1" dirty="0">
                <a:latin typeface="Raleway ExtraBold" panose="020B0003030101060003" pitchFamily="2" charset="0"/>
              </a:rPr>
              <a:t>"la disabilità è un concetto in continua evoluzione" </a:t>
            </a:r>
          </a:p>
        </p:txBody>
      </p:sp>
      <p:pic>
        <p:nvPicPr>
          <p:cNvPr id="6" name="Immagine 5" descr="Immagine che contiene cerchio, testo, Elementi grafici, Carattere&#10;&#10;Descrizione generata automaticamente">
            <a:extLst>
              <a:ext uri="{FF2B5EF4-FFF2-40B4-BE49-F238E27FC236}">
                <a16:creationId xmlns:a16="http://schemas.microsoft.com/office/drawing/2014/main" id="{0071DACB-4218-FED2-ECA4-B80BDDFC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823137"/>
            <a:ext cx="1137507" cy="11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dirty="0">
                <a:solidFill>
                  <a:schemeClr val="bg2"/>
                </a:solidFill>
                <a:latin typeface="Raleway" pitchFamily="2" charset="0"/>
              </a:rPr>
              <a:t>Assistenza educativa:</a:t>
            </a:r>
            <a:br>
              <a:rPr lang="it-IT" sz="4000" dirty="0">
                <a:solidFill>
                  <a:schemeClr val="bg2"/>
                </a:solidFill>
                <a:latin typeface="Raleway" pitchFamily="2" charset="0"/>
              </a:rPr>
            </a:br>
            <a:r>
              <a:rPr lang="it-IT" sz="4000" dirty="0">
                <a:solidFill>
                  <a:schemeClr val="bg2"/>
                </a:solidFill>
                <a:latin typeface="Raleway" pitchFamily="2" charset="0"/>
              </a:rPr>
              <a:t>un lavoro di rete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977640"/>
            <a:ext cx="6331500" cy="81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latin typeface="Raleway" panose="020B0003030101060003" pitchFamily="34" charset="0"/>
              </a:rPr>
              <a:t>Giovanni Barin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latin typeface="Raleway" panose="020B0003030101060003" pitchFamily="34" charset="0"/>
              </a:rPr>
              <a:t>Grazie per l’attenzione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BEEAB2E-467B-46A2-B90B-9603C068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8" y="3268567"/>
            <a:ext cx="1524003" cy="1524003"/>
          </a:xfrm>
          <a:prstGeom prst="rect">
            <a:avLst/>
          </a:prstGeom>
        </p:spPr>
      </p:pic>
      <p:sp>
        <p:nvSpPr>
          <p:cNvPr id="4" name="Google Shape;73;p13">
            <a:extLst>
              <a:ext uri="{FF2B5EF4-FFF2-40B4-BE49-F238E27FC236}">
                <a16:creationId xmlns:a16="http://schemas.microsoft.com/office/drawing/2014/main" id="{13953179-9427-A6D9-A5DC-ECB4E3BF7B94}"/>
              </a:ext>
            </a:extLst>
          </p:cNvPr>
          <p:cNvSpPr txBox="1">
            <a:spLocks/>
          </p:cNvSpPr>
          <p:nvPr/>
        </p:nvSpPr>
        <p:spPr>
          <a:xfrm>
            <a:off x="2386964" y="2629145"/>
            <a:ext cx="6772275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it-IT" sz="1600" b="1" dirty="0">
                <a:latin typeface="Raleway" pitchFamily="2" charset="0"/>
              </a:rPr>
              <a:t>Consulta della Disabilità del Comune di Lodi</a:t>
            </a:r>
          </a:p>
          <a:p>
            <a:pPr marL="0" indent="0"/>
            <a:r>
              <a:rPr lang="it-IT" sz="1300" dirty="0">
                <a:latin typeface="Raleway" pitchFamily="2" charset="0"/>
              </a:rPr>
              <a:t>consultadisabilitalodi@gmail.com</a:t>
            </a:r>
          </a:p>
          <a:p>
            <a:pPr marL="0" indent="0"/>
            <a:r>
              <a:rPr lang="it-IT" sz="1300" dirty="0">
                <a:latin typeface="Raleway" pitchFamily="2" charset="0"/>
              </a:rPr>
              <a:t>www.consultadisabilitalodi.it</a:t>
            </a:r>
          </a:p>
        </p:txBody>
      </p:sp>
      <p:pic>
        <p:nvPicPr>
          <p:cNvPr id="6" name="Immagine 5" descr="Immagine che contiene cerchio, testo, Elementi grafici, Carattere&#10;&#10;Descrizione generata automaticamente">
            <a:extLst>
              <a:ext uri="{FF2B5EF4-FFF2-40B4-BE49-F238E27FC236}">
                <a16:creationId xmlns:a16="http://schemas.microsoft.com/office/drawing/2014/main" id="{BF8D412A-8C8F-EB30-2676-49571FE94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8" y="1277334"/>
            <a:ext cx="1740830" cy="17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1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logo, Elementi grafici, Carattere&#10;&#10;Descrizione generata automaticamente">
            <a:extLst>
              <a:ext uri="{FF2B5EF4-FFF2-40B4-BE49-F238E27FC236}">
                <a16:creationId xmlns:a16="http://schemas.microsoft.com/office/drawing/2014/main" id="{85C70341-6CDA-A71E-2CF8-BA788C324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8" y="2571750"/>
            <a:ext cx="763089" cy="1228387"/>
          </a:xfrm>
          <a:prstGeom prst="rect">
            <a:avLst/>
          </a:prstGeom>
        </p:spPr>
      </p:pic>
      <p:sp>
        <p:nvSpPr>
          <p:cNvPr id="7" name="Sottotitolo 9">
            <a:extLst>
              <a:ext uri="{FF2B5EF4-FFF2-40B4-BE49-F238E27FC236}">
                <a16:creationId xmlns:a16="http://schemas.microsoft.com/office/drawing/2014/main" id="{E174E4A9-ED8E-3F8A-626F-FE00EBDFA506}"/>
              </a:ext>
            </a:extLst>
          </p:cNvPr>
          <p:cNvSpPr txBox="1">
            <a:spLocks/>
          </p:cNvSpPr>
          <p:nvPr/>
        </p:nvSpPr>
        <p:spPr>
          <a:xfrm>
            <a:off x="1724025" y="1022033"/>
            <a:ext cx="7091729" cy="44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1600" b="1" dirty="0">
                <a:latin typeface="Raleway ExtraBold" panose="020B0003030101060003" pitchFamily="2" charset="0"/>
              </a:rPr>
              <a:t>La Consulta della Disabilità del Comune di Lodi</a:t>
            </a:r>
          </a:p>
        </p:txBody>
      </p:sp>
      <p:pic>
        <p:nvPicPr>
          <p:cNvPr id="8" name="Immagine 7" descr="Immagine che contiene cerchio, testo, Elementi grafici, Carattere&#10;&#10;Descrizione generata automaticamente">
            <a:extLst>
              <a:ext uri="{FF2B5EF4-FFF2-40B4-BE49-F238E27FC236}">
                <a16:creationId xmlns:a16="http://schemas.microsoft.com/office/drawing/2014/main" id="{57FC1256-AD64-EA60-4826-B59A92F86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13" y="787548"/>
            <a:ext cx="909011" cy="934572"/>
          </a:xfrm>
          <a:prstGeom prst="rect">
            <a:avLst/>
          </a:prstGeom>
        </p:spPr>
      </p:pic>
      <p:sp>
        <p:nvSpPr>
          <p:cNvPr id="9" name="Sottotitolo 9">
            <a:extLst>
              <a:ext uri="{FF2B5EF4-FFF2-40B4-BE49-F238E27FC236}">
                <a16:creationId xmlns:a16="http://schemas.microsoft.com/office/drawing/2014/main" id="{37056A5D-07CA-0B23-4ED8-572DC3D144F6}"/>
              </a:ext>
            </a:extLst>
          </p:cNvPr>
          <p:cNvSpPr txBox="1">
            <a:spLocks/>
          </p:cNvSpPr>
          <p:nvPr/>
        </p:nvSpPr>
        <p:spPr>
          <a:xfrm>
            <a:off x="1724024" y="2407434"/>
            <a:ext cx="7091729" cy="253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1600" b="1" dirty="0">
                <a:latin typeface="Raleway ExtraBold" panose="020B0003030101060003" pitchFamily="2" charset="0"/>
              </a:rPr>
              <a:t>LEDHA </a:t>
            </a:r>
            <a:r>
              <a:rPr lang="it-IT" sz="1600" dirty="0">
                <a:latin typeface="Raleway" panose="020B0003030101060003" pitchFamily="34" charset="0"/>
              </a:rPr>
              <a:t>Lega per i diritti delle Persone con Disabilità APS</a:t>
            </a:r>
          </a:p>
          <a:p>
            <a:pPr marL="0" indent="0">
              <a:buFont typeface="Lato"/>
              <a:buNone/>
            </a:pPr>
            <a:endParaRPr lang="it-IT" sz="16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r>
              <a:rPr lang="it-IT" sz="1600" b="1" dirty="0">
                <a:latin typeface="Raleway ExtraBold" panose="020B0003030101060003" pitchFamily="2" charset="0"/>
              </a:rPr>
              <a:t>GLIR – Gruppo di Lavoro Interistituzionale Regionale</a:t>
            </a:r>
          </a:p>
          <a:p>
            <a:pPr marL="0" indent="0">
              <a:buNone/>
            </a:pPr>
            <a:r>
              <a:rPr lang="it-IT" sz="1600" dirty="0">
                <a:latin typeface="Raleway Medium" panose="020B0003030101060003" pitchFamily="2" charset="0"/>
              </a:rPr>
              <a:t>ha compiti di consulenza, proposta all’Ufficio scolastico Regionale (USR) nonché di supporto ai GIT e alle reti di scuole per la progettazione e la realizzazione dei Piani di formazione in servizio del personale.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dirty="0">
                <a:latin typeface="Raleway Medium" panose="020B0003030101060003" pitchFamily="2" charset="0"/>
              </a:rPr>
              <a:t>Progetto individuale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dirty="0">
                <a:latin typeface="Raleway Medium" panose="020B0003030101060003" pitchFamily="2" charset="0"/>
              </a:rPr>
              <a:t>Accordi di Programma</a:t>
            </a:r>
          </a:p>
          <a:p>
            <a:pPr marL="0" indent="0">
              <a:buNone/>
            </a:pPr>
            <a:endParaRPr lang="it-IT" sz="1600" dirty="0">
              <a:latin typeface="Raleway Medium" panose="020B0003030101060003" pitchFamily="2" charset="0"/>
            </a:endParaRPr>
          </a:p>
          <a:p>
            <a:pPr marL="0" indent="0">
              <a:buNone/>
            </a:pPr>
            <a:endParaRPr lang="it-IT" sz="1600" dirty="0">
              <a:latin typeface="Raleway Medium" panose="020B0003030101060003" pitchFamily="2" charset="0"/>
            </a:endParaRPr>
          </a:p>
          <a:p>
            <a:pPr marL="0" indent="0">
              <a:buNone/>
            </a:pPr>
            <a:endParaRPr lang="it-IT" sz="1600" dirty="0">
              <a:latin typeface="Raleway Medium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1600" dirty="0">
              <a:latin typeface="Raleway Medium" panose="020B0003030101060003" pitchFamily="2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AE5C726-6D10-AF89-C6B5-9331202BF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38" y="1830384"/>
            <a:ext cx="763089" cy="410160"/>
          </a:xfrm>
          <a:prstGeom prst="rect">
            <a:avLst/>
          </a:prstGeom>
        </p:spPr>
      </p:pic>
      <p:sp>
        <p:nvSpPr>
          <p:cNvPr id="11" name="Sottotitolo 9">
            <a:extLst>
              <a:ext uri="{FF2B5EF4-FFF2-40B4-BE49-F238E27FC236}">
                <a16:creationId xmlns:a16="http://schemas.microsoft.com/office/drawing/2014/main" id="{AE1A5DBA-84F3-5EE2-02DF-F23BAE5C0CE7}"/>
              </a:ext>
            </a:extLst>
          </p:cNvPr>
          <p:cNvSpPr txBox="1">
            <a:spLocks/>
          </p:cNvSpPr>
          <p:nvPr/>
        </p:nvSpPr>
        <p:spPr>
          <a:xfrm>
            <a:off x="1724025" y="511494"/>
            <a:ext cx="6842174" cy="44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2000" b="1" dirty="0">
                <a:latin typeface="Raleway ExtraBold" panose="020B0003030101060003" pitchFamily="2" charset="0"/>
              </a:rPr>
              <a:t>IL RUOLO DELLE ASSOCIAZIONI</a:t>
            </a: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32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r>
              <a:rPr lang="it-IT" sz="1600" b="1" dirty="0">
                <a:latin typeface="Raleway ExtraBold" panose="020B0003030101060003" pitchFamily="2" charset="0"/>
              </a:rPr>
              <a:t>Associazione Genitori Tosti APS</a:t>
            </a: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1B42A611-65E1-38A0-0F9B-99BC77CB4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9">
            <a:extLst>
              <a:ext uri="{FF2B5EF4-FFF2-40B4-BE49-F238E27FC236}">
                <a16:creationId xmlns:a16="http://schemas.microsoft.com/office/drawing/2014/main" id="{672F253A-5EBA-25AD-6D65-97BF2BBD9995}"/>
              </a:ext>
            </a:extLst>
          </p:cNvPr>
          <p:cNvSpPr txBox="1">
            <a:spLocks/>
          </p:cNvSpPr>
          <p:nvPr/>
        </p:nvSpPr>
        <p:spPr>
          <a:xfrm>
            <a:off x="1724025" y="54293"/>
            <a:ext cx="6842174" cy="44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2000" b="1" dirty="0">
                <a:latin typeface="Raleway ExtraBold" panose="020B0003030101060003" pitchFamily="2" charset="0"/>
              </a:rPr>
              <a:t>La disabilità a scuola</a:t>
            </a: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</p:txBody>
      </p:sp>
      <p:pic>
        <p:nvPicPr>
          <p:cNvPr id="10" name="Immagine 9" descr="Immagine che contiene simbolo, emblema, logo, cresta&#10;&#10;Descrizione generata automaticamente">
            <a:extLst>
              <a:ext uri="{FF2B5EF4-FFF2-40B4-BE49-F238E27FC236}">
                <a16:creationId xmlns:a16="http://schemas.microsoft.com/office/drawing/2014/main" id="{C23DFB4E-13CC-F59D-1FF6-5C0731F0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3" y="774334"/>
            <a:ext cx="1046652" cy="1046652"/>
          </a:xfrm>
          <a:prstGeom prst="rect">
            <a:avLst/>
          </a:prstGeom>
        </p:spPr>
      </p:pic>
      <p:sp>
        <p:nvSpPr>
          <p:cNvPr id="5" name="Sottotitolo 9">
            <a:extLst>
              <a:ext uri="{FF2B5EF4-FFF2-40B4-BE49-F238E27FC236}">
                <a16:creationId xmlns:a16="http://schemas.microsoft.com/office/drawing/2014/main" id="{E9D5A11E-A5A1-6267-CA7E-D80E9DD79430}"/>
              </a:ext>
            </a:extLst>
          </p:cNvPr>
          <p:cNvSpPr txBox="1">
            <a:spLocks/>
          </p:cNvSpPr>
          <p:nvPr/>
        </p:nvSpPr>
        <p:spPr>
          <a:xfrm>
            <a:off x="1724024" y="656104"/>
            <a:ext cx="7091729" cy="37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1600" dirty="0">
                <a:latin typeface="Raleway ExtraBold" panose="020B0003030101060003" pitchFamily="2" charset="0"/>
              </a:rPr>
              <a:t>A.S. 2022/2023</a:t>
            </a:r>
          </a:p>
          <a:p>
            <a:pPr marL="0" indent="0">
              <a:buNone/>
            </a:pPr>
            <a:r>
              <a:rPr lang="it-IT" sz="1600" dirty="0">
                <a:latin typeface="Raleway" panose="020B0003030101060003" pitchFamily="34" charset="0"/>
              </a:rPr>
              <a:t>7.286.151 alunne/i nelle scuole italiane</a:t>
            </a:r>
          </a:p>
          <a:p>
            <a:pPr marL="0" indent="0">
              <a:buFont typeface="Lato"/>
              <a:buNone/>
            </a:pPr>
            <a:r>
              <a:rPr lang="it-IT" sz="1600" dirty="0">
                <a:latin typeface="Raleway" panose="020B0003030101060003" pitchFamily="34" charset="0"/>
              </a:rPr>
              <a:t>338.000 alunne/i con disabilità</a:t>
            </a:r>
          </a:p>
          <a:p>
            <a:pPr marL="0" indent="0">
              <a:buFont typeface="Lato"/>
              <a:buNone/>
            </a:pPr>
            <a:r>
              <a:rPr lang="it-IT" sz="1600" dirty="0">
                <a:latin typeface="Raleway" panose="020B0003030101060003" pitchFamily="34" charset="0"/>
              </a:rPr>
              <a:t>+7% rispetto al 2021/22</a:t>
            </a:r>
          </a:p>
          <a:p>
            <a:pPr marL="0" indent="0">
              <a:buFont typeface="Lato"/>
              <a:buNone/>
            </a:pPr>
            <a:r>
              <a:rPr lang="it-IT" sz="1600" dirty="0">
                <a:latin typeface="Raleway" panose="020B0003030101060003" pitchFamily="34" charset="0"/>
              </a:rPr>
              <a:t>228.000 insegnanti di sostegno</a:t>
            </a:r>
          </a:p>
          <a:p>
            <a:pPr marL="0" indent="0">
              <a:buFont typeface="Lato"/>
              <a:buNone/>
            </a:pPr>
            <a:r>
              <a:rPr lang="it-IT" sz="1600" dirty="0">
                <a:latin typeface="Raleway" panose="020B0003030101060003" pitchFamily="34" charset="0"/>
              </a:rPr>
              <a:t>68.000 assistenti</a:t>
            </a:r>
          </a:p>
          <a:p>
            <a:pPr marL="0" indent="0">
              <a:buNone/>
            </a:pPr>
            <a:endParaRPr lang="it-IT" sz="1600" dirty="0">
              <a:latin typeface="Raleway Medium" panose="020B0003030101060003" pitchFamily="2" charset="0"/>
            </a:endParaRPr>
          </a:p>
          <a:p>
            <a:pPr marL="0" indent="0">
              <a:buNone/>
            </a:pPr>
            <a:endParaRPr lang="it-IT" sz="1600" dirty="0">
              <a:latin typeface="Raleway Medium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1600" dirty="0">
              <a:latin typeface="Raleway Medium" panose="020B0003030101060003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060C26-87DA-6713-07DE-9EF335CAA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191" y="2418516"/>
            <a:ext cx="7022562" cy="26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481C17A9-DB34-A0F4-C03E-54CB9EEB7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9">
            <a:extLst>
              <a:ext uri="{FF2B5EF4-FFF2-40B4-BE49-F238E27FC236}">
                <a16:creationId xmlns:a16="http://schemas.microsoft.com/office/drawing/2014/main" id="{D254D487-36A9-8F58-BA10-6F72F78D8EB3}"/>
              </a:ext>
            </a:extLst>
          </p:cNvPr>
          <p:cNvSpPr txBox="1">
            <a:spLocks/>
          </p:cNvSpPr>
          <p:nvPr/>
        </p:nvSpPr>
        <p:spPr>
          <a:xfrm>
            <a:off x="1724025" y="56170"/>
            <a:ext cx="6842174" cy="44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2000" b="1" dirty="0">
                <a:latin typeface="Raleway ExtraBold" panose="020B0003030101060003" pitchFamily="2" charset="0"/>
              </a:rPr>
              <a:t>La disabilità a scuola</a:t>
            </a: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</p:txBody>
      </p:sp>
      <p:pic>
        <p:nvPicPr>
          <p:cNvPr id="10" name="Immagine 9" descr="Immagine che contiene simbolo, emblema, logo, cresta&#10;&#10;Descrizione generata automaticamente">
            <a:extLst>
              <a:ext uri="{FF2B5EF4-FFF2-40B4-BE49-F238E27FC236}">
                <a16:creationId xmlns:a16="http://schemas.microsoft.com/office/drawing/2014/main" id="{8B1E06E5-910F-F515-41DB-0648E0D1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3" y="774334"/>
            <a:ext cx="1046652" cy="10466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162C295-8402-88F6-B7E5-16C62A23E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270" y="1363980"/>
            <a:ext cx="7314729" cy="32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AAE83040-681B-9A4A-AFD9-0A0FD5EA4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AD92479-24E4-5220-EF39-26399ACA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52500"/>
            <a:ext cx="7316804" cy="4078641"/>
          </a:xfrm>
          <a:prstGeom prst="rect">
            <a:avLst/>
          </a:prstGeom>
        </p:spPr>
      </p:pic>
      <p:pic>
        <p:nvPicPr>
          <p:cNvPr id="10" name="Immagine 9" descr="Immagine che contiene simbolo, emblema, logo, cresta&#10;&#10;Descrizione generata automaticamente">
            <a:extLst>
              <a:ext uri="{FF2B5EF4-FFF2-40B4-BE49-F238E27FC236}">
                <a16:creationId xmlns:a16="http://schemas.microsoft.com/office/drawing/2014/main" id="{9C837115-693E-22AA-1ED7-905D743A5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53" y="774334"/>
            <a:ext cx="1046652" cy="1046652"/>
          </a:xfrm>
          <a:prstGeom prst="rect">
            <a:avLst/>
          </a:prstGeom>
        </p:spPr>
      </p:pic>
      <p:sp>
        <p:nvSpPr>
          <p:cNvPr id="11" name="Sottotitolo 9">
            <a:extLst>
              <a:ext uri="{FF2B5EF4-FFF2-40B4-BE49-F238E27FC236}">
                <a16:creationId xmlns:a16="http://schemas.microsoft.com/office/drawing/2014/main" id="{F243ADFD-98BB-800D-082C-D07E8D22AE62}"/>
              </a:ext>
            </a:extLst>
          </p:cNvPr>
          <p:cNvSpPr txBox="1">
            <a:spLocks/>
          </p:cNvSpPr>
          <p:nvPr/>
        </p:nvSpPr>
        <p:spPr>
          <a:xfrm>
            <a:off x="1724025" y="56170"/>
            <a:ext cx="6842174" cy="44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2000" b="1" dirty="0">
                <a:latin typeface="Raleway ExtraBold" panose="020B0003030101060003" pitchFamily="2" charset="0"/>
              </a:rPr>
              <a:t>La disabilità a scuola</a:t>
            </a: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4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43B37B98-3063-6D58-B6F9-3BDDD38BC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imbolo, emblema, logo, cresta&#10;&#10;Descrizione generata automaticamente">
            <a:extLst>
              <a:ext uri="{FF2B5EF4-FFF2-40B4-BE49-F238E27FC236}">
                <a16:creationId xmlns:a16="http://schemas.microsoft.com/office/drawing/2014/main" id="{83AFE526-A0C3-8042-74BA-73242346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3" y="774334"/>
            <a:ext cx="1046652" cy="1046652"/>
          </a:xfrm>
          <a:prstGeom prst="rect">
            <a:avLst/>
          </a:prstGeom>
        </p:spPr>
      </p:pic>
      <p:sp>
        <p:nvSpPr>
          <p:cNvPr id="11" name="Sottotitolo 9">
            <a:extLst>
              <a:ext uri="{FF2B5EF4-FFF2-40B4-BE49-F238E27FC236}">
                <a16:creationId xmlns:a16="http://schemas.microsoft.com/office/drawing/2014/main" id="{27BEA3DD-5EF4-7468-7362-B362578CF1C2}"/>
              </a:ext>
            </a:extLst>
          </p:cNvPr>
          <p:cNvSpPr txBox="1">
            <a:spLocks/>
          </p:cNvSpPr>
          <p:nvPr/>
        </p:nvSpPr>
        <p:spPr>
          <a:xfrm>
            <a:off x="1724025" y="56170"/>
            <a:ext cx="6842174" cy="44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2000" b="1" dirty="0">
                <a:latin typeface="Raleway ExtraBold" panose="020B0003030101060003" pitchFamily="2" charset="0"/>
              </a:rPr>
              <a:t>La disabilità a scuola</a:t>
            </a: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</p:txBody>
      </p:sp>
      <p:pic>
        <p:nvPicPr>
          <p:cNvPr id="3" name="Immagine 2" descr="Immagine che contiene testo, linea, diagramma, Carattere&#10;&#10;Descrizione generata automaticamente">
            <a:extLst>
              <a:ext uri="{FF2B5EF4-FFF2-40B4-BE49-F238E27FC236}">
                <a16:creationId xmlns:a16="http://schemas.microsoft.com/office/drawing/2014/main" id="{F2327BD6-C437-F17A-BF50-B3C99957EB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7788"/>
          <a:stretch/>
        </p:blipFill>
        <p:spPr>
          <a:xfrm>
            <a:off x="1824532" y="513997"/>
            <a:ext cx="5652878" cy="2041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E4C5727-90EA-D0A5-78F3-09970A176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531" y="2670125"/>
            <a:ext cx="5652878" cy="23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0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80285879-0008-0E81-6726-4DF4B07A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logo, Elementi grafici, Carattere&#10;&#10;Descrizione generata automaticamente">
            <a:extLst>
              <a:ext uri="{FF2B5EF4-FFF2-40B4-BE49-F238E27FC236}">
                <a16:creationId xmlns:a16="http://schemas.microsoft.com/office/drawing/2014/main" id="{7955A5F0-1A89-0687-90C0-35946AB21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8" y="862013"/>
            <a:ext cx="763089" cy="1228387"/>
          </a:xfrm>
          <a:prstGeom prst="rect">
            <a:avLst/>
          </a:prstGeom>
        </p:spPr>
      </p:pic>
      <p:sp>
        <p:nvSpPr>
          <p:cNvPr id="7" name="Sottotitolo 9">
            <a:extLst>
              <a:ext uri="{FF2B5EF4-FFF2-40B4-BE49-F238E27FC236}">
                <a16:creationId xmlns:a16="http://schemas.microsoft.com/office/drawing/2014/main" id="{22F940C9-DE23-31C5-3DD4-491662B44262}"/>
              </a:ext>
            </a:extLst>
          </p:cNvPr>
          <p:cNvSpPr txBox="1">
            <a:spLocks/>
          </p:cNvSpPr>
          <p:nvPr/>
        </p:nvSpPr>
        <p:spPr>
          <a:xfrm>
            <a:off x="1724025" y="732865"/>
            <a:ext cx="7091729" cy="324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1600" b="1" dirty="0">
                <a:latin typeface="Raleway ExtraBold" panose="020B0003030101060003" pitchFamily="2" charset="0"/>
              </a:rPr>
              <a:t>2023</a:t>
            </a:r>
          </a:p>
          <a:p>
            <a:pPr marL="0" indent="0">
              <a:buFont typeface="Lato"/>
              <a:buNone/>
            </a:pPr>
            <a:endParaRPr lang="it-IT" sz="16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r>
              <a:rPr lang="it-IT" sz="1600" dirty="0">
                <a:latin typeface="Raleway ExtraBold" panose="020B0003030101060003" pitchFamily="2" charset="0"/>
              </a:rPr>
              <a:t>1000</a:t>
            </a:r>
            <a:r>
              <a:rPr lang="it-IT" sz="1600" dirty="0">
                <a:latin typeface="Raleway Medium" panose="020B0003030101060003" pitchFamily="2" charset="0"/>
              </a:rPr>
              <a:t> richieste di intervento/informazione/chiarimento: consulenza per rendere la persona consapevole dei propri diritti e fornirle gli strumenti più idonei a tutelarli</a:t>
            </a:r>
          </a:p>
          <a:p>
            <a:pPr marL="0" indent="0">
              <a:buFont typeface="Lato"/>
              <a:buNone/>
            </a:pPr>
            <a:r>
              <a:rPr lang="it-IT" sz="1600" dirty="0">
                <a:latin typeface="Raleway ExtraBold" panose="020B0003030101060003" pitchFamily="2" charset="0"/>
              </a:rPr>
              <a:t>350</a:t>
            </a:r>
            <a:r>
              <a:rPr lang="it-IT" sz="1600" dirty="0">
                <a:latin typeface="Raleway Medium" panose="020B0003030101060003" pitchFamily="2" charset="0"/>
              </a:rPr>
              <a:t> hanno richiesto un’azione stragiudiziale da parte delle legali</a:t>
            </a:r>
          </a:p>
          <a:p>
            <a:pPr marL="0" indent="0">
              <a:buNone/>
            </a:pPr>
            <a:r>
              <a:rPr lang="it-IT" sz="1600" dirty="0">
                <a:latin typeface="Raleway ExtraBold" panose="020B0003030101060003" pitchFamily="2" charset="0"/>
              </a:rPr>
              <a:t>165</a:t>
            </a:r>
            <a:r>
              <a:rPr lang="it-IT" sz="1600" dirty="0">
                <a:latin typeface="Raleway Medium" panose="020B0003030101060003" pitchFamily="2" charset="0"/>
              </a:rPr>
              <a:t> </a:t>
            </a:r>
            <a:r>
              <a:rPr lang="it-IT" sz="1600" u="sng" dirty="0">
                <a:latin typeface="Raleway Medium" panose="020B0003030101060003" pitchFamily="2" charset="0"/>
              </a:rPr>
              <a:t>hanno riguardato la scuola: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Raleway Medium" panose="020B0003030101060003" pitchFamily="2" charset="0"/>
              </a:rPr>
              <a:t>per mancata predisposizione del </a:t>
            </a:r>
            <a:r>
              <a:rPr lang="it-IT" sz="1400" dirty="0">
                <a:latin typeface="Raleway Black" panose="020B0A03030101060003" pitchFamily="34" charset="0"/>
              </a:rPr>
              <a:t>PEI</a:t>
            </a:r>
            <a:r>
              <a:rPr lang="it-IT" sz="1400" dirty="0">
                <a:latin typeface="Raleway Medium" panose="020B0003030101060003" pitchFamily="2" charset="0"/>
              </a:rPr>
              <a:t> dell’alunno con disabilità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Raleway Medium" panose="020B0003030101060003" pitchFamily="2" charset="0"/>
              </a:rPr>
              <a:t>per mancata corretta convocazione o svolgimento del </a:t>
            </a:r>
            <a:r>
              <a:rPr lang="it-IT" sz="1400" dirty="0">
                <a:latin typeface="Raleway Black" panose="020B0A03030101060003" pitchFamily="34" charset="0"/>
              </a:rPr>
              <a:t>GLO</a:t>
            </a:r>
            <a:r>
              <a:rPr lang="it-IT" sz="1400" dirty="0">
                <a:latin typeface="Raleway Medium" panose="020B0003030101060003" pitchFamily="2" charset="0"/>
              </a:rPr>
              <a:t> 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Raleway Medium" panose="020B0003030101060003" pitchFamily="2" charset="0"/>
              </a:rPr>
              <a:t>riduzione o inadeguate </a:t>
            </a:r>
            <a:r>
              <a:rPr lang="it-IT" sz="1400" u="sng" dirty="0">
                <a:latin typeface="Raleway Black" panose="020B0A03030101060003" pitchFamily="34" charset="0"/>
              </a:rPr>
              <a:t>ore di assistenza</a:t>
            </a:r>
            <a:r>
              <a:rPr lang="it-IT" sz="1400" dirty="0">
                <a:latin typeface="Raleway Black" panose="020B0A03030101060003" pitchFamily="34" charset="0"/>
              </a:rPr>
              <a:t> </a:t>
            </a:r>
            <a:r>
              <a:rPr lang="it-IT" sz="1400" dirty="0">
                <a:latin typeface="Raleway Medium" panose="020B0003030101060003" pitchFamily="2" charset="0"/>
              </a:rPr>
              <a:t>da parte degli enti locali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Raleway Black" panose="020B0A03030101060003" pitchFamily="34" charset="0"/>
              </a:rPr>
              <a:t>ore di sostegno </a:t>
            </a:r>
            <a:r>
              <a:rPr lang="it-IT" sz="1400" dirty="0">
                <a:latin typeface="Raleway Medium" panose="020B0003030101060003" pitchFamily="2" charset="0"/>
              </a:rPr>
              <a:t>che inadeguate rispetto al bisogno indicato nel PEI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Raleway Black" panose="020B0A03030101060003" pitchFamily="34" charset="0"/>
              </a:rPr>
              <a:t>riduzione dell’orario </a:t>
            </a:r>
            <a:r>
              <a:rPr lang="it-IT" sz="1400" dirty="0">
                <a:latin typeface="Raleway Medium" panose="020B0003030101060003" pitchFamily="2" charset="0"/>
              </a:rPr>
              <a:t>scolastico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Raleway Black" panose="020B0A03030101060003" pitchFamily="34" charset="0"/>
              </a:rPr>
              <a:t>l’accessibilità</a:t>
            </a:r>
            <a:r>
              <a:rPr lang="it-IT" sz="1400" dirty="0">
                <a:latin typeface="Raleway Medium" panose="020B0003030101060003" pitchFamily="2" charset="0"/>
              </a:rPr>
              <a:t> dell’edificio scolastico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Raleway Medium" panose="020B0003030101060003" pitchFamily="2" charset="0"/>
              </a:rPr>
              <a:t>partecipazione alle </a:t>
            </a:r>
            <a:r>
              <a:rPr lang="it-IT" sz="1400" dirty="0">
                <a:latin typeface="Raleway Black" panose="020B0A03030101060003" pitchFamily="34" charset="0"/>
              </a:rPr>
              <a:t>attività scolastiche e extrascolastiche</a:t>
            </a:r>
            <a:endParaRPr lang="it-IT" sz="1400" dirty="0">
              <a:latin typeface="Raleway Medium" panose="020B000303010106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Raleway Medium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1600" dirty="0">
              <a:latin typeface="Raleway Medium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1600" dirty="0">
              <a:latin typeface="Raleway Medium" panose="020B0003030101060003" pitchFamily="2" charset="0"/>
            </a:endParaRPr>
          </a:p>
        </p:txBody>
      </p:sp>
      <p:sp>
        <p:nvSpPr>
          <p:cNvPr id="3" name="Sottotitolo 9">
            <a:extLst>
              <a:ext uri="{FF2B5EF4-FFF2-40B4-BE49-F238E27FC236}">
                <a16:creationId xmlns:a16="http://schemas.microsoft.com/office/drawing/2014/main" id="{E7A15498-25DB-C31C-A9A7-974C14B6513A}"/>
              </a:ext>
            </a:extLst>
          </p:cNvPr>
          <p:cNvSpPr txBox="1">
            <a:spLocks/>
          </p:cNvSpPr>
          <p:nvPr/>
        </p:nvSpPr>
        <p:spPr>
          <a:xfrm>
            <a:off x="1724025" y="61278"/>
            <a:ext cx="6842174" cy="44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2000" b="1" dirty="0">
                <a:latin typeface="Raleway ExtraBold" panose="020B0003030101060003" pitchFamily="2" charset="0"/>
              </a:rPr>
              <a:t>IL RUOLO DELLE ASSOCIAZIONI</a:t>
            </a: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2000" b="1" dirty="0">
              <a:latin typeface="Raleway ExtraBold" panose="020B0003030101060003" pitchFamily="2" charset="0"/>
            </a:endParaRPr>
          </a:p>
        </p:txBody>
      </p:sp>
      <p:pic>
        <p:nvPicPr>
          <p:cNvPr id="4" name="Immagine 3" descr="Immagine che contiene modello, pixel, design&#10;&#10;Descrizione generata automaticamente">
            <a:extLst>
              <a:ext uri="{FF2B5EF4-FFF2-40B4-BE49-F238E27FC236}">
                <a16:creationId xmlns:a16="http://schemas.microsoft.com/office/drawing/2014/main" id="{0145B388-7A90-E772-A320-E0D9DB946A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49" t="9016" r="7841" b="8698"/>
          <a:stretch/>
        </p:blipFill>
        <p:spPr>
          <a:xfrm>
            <a:off x="7199074" y="3156858"/>
            <a:ext cx="1909278" cy="1874565"/>
          </a:xfrm>
          <a:prstGeom prst="rect">
            <a:avLst/>
          </a:prstGeom>
        </p:spPr>
      </p:pic>
      <p:pic>
        <p:nvPicPr>
          <p:cNvPr id="9" name="Elemento grafico 8" descr="Freccia: curva in senso antiorario contorno">
            <a:extLst>
              <a:ext uri="{FF2B5EF4-FFF2-40B4-BE49-F238E27FC236}">
                <a16:creationId xmlns:a16="http://schemas.microsoft.com/office/drawing/2014/main" id="{A81C6ABE-7D5B-DDEC-63EB-ACBB70936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21939">
            <a:off x="5735968" y="3656921"/>
            <a:ext cx="1491924" cy="1491924"/>
          </a:xfrm>
          <a:prstGeom prst="rect">
            <a:avLst/>
          </a:prstGeom>
        </p:spPr>
      </p:pic>
      <p:sp>
        <p:nvSpPr>
          <p:cNvPr id="10" name="Sottotitolo 9">
            <a:extLst>
              <a:ext uri="{FF2B5EF4-FFF2-40B4-BE49-F238E27FC236}">
                <a16:creationId xmlns:a16="http://schemas.microsoft.com/office/drawing/2014/main" id="{59ABE16B-F8F2-82E9-4A0F-BB33A79ADC41}"/>
              </a:ext>
            </a:extLst>
          </p:cNvPr>
          <p:cNvSpPr txBox="1">
            <a:spLocks/>
          </p:cNvSpPr>
          <p:nvPr/>
        </p:nvSpPr>
        <p:spPr>
          <a:xfrm>
            <a:off x="2295933" y="3872500"/>
            <a:ext cx="3827754" cy="5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1400" dirty="0">
                <a:latin typeface="Raleway" panose="020B0003030101060003" pitchFamily="34" charset="0"/>
              </a:rPr>
              <a:t>PdL FISH di riforma del sostegno scolastico</a:t>
            </a:r>
          </a:p>
          <a:p>
            <a:pPr marL="0" indent="0">
              <a:buFont typeface="Lato"/>
              <a:buNone/>
            </a:pPr>
            <a:endParaRPr lang="it-IT" sz="1600" b="1" dirty="0">
              <a:latin typeface="Raleway ExtraBold" panose="020B000303010106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6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FE0EE595-E8B4-988F-63D7-34D0313AD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9">
            <a:extLst>
              <a:ext uri="{FF2B5EF4-FFF2-40B4-BE49-F238E27FC236}">
                <a16:creationId xmlns:a16="http://schemas.microsoft.com/office/drawing/2014/main" id="{9CC27145-631F-0BC1-0D2F-B68FC2184FD5}"/>
              </a:ext>
            </a:extLst>
          </p:cNvPr>
          <p:cNvSpPr txBox="1">
            <a:spLocks/>
          </p:cNvSpPr>
          <p:nvPr/>
        </p:nvSpPr>
        <p:spPr>
          <a:xfrm>
            <a:off x="1724025" y="1022033"/>
            <a:ext cx="7091729" cy="364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1600" dirty="0">
                <a:latin typeface="Raleway" panose="020B0003030101060003" pitchFamily="34" charset="0"/>
              </a:rPr>
              <a:t>Che il tema delle </a:t>
            </a:r>
            <a:r>
              <a:rPr lang="it-IT" sz="1600" dirty="0">
                <a:latin typeface="Raleway ExtraBold" panose="020B0003030101060003" pitchFamily="2" charset="0"/>
              </a:rPr>
              <a:t>risorse economiche </a:t>
            </a:r>
            <a:r>
              <a:rPr lang="it-IT" sz="1600" dirty="0">
                <a:latin typeface="Raleway" panose="020B0003030101060003" pitchFamily="34" charset="0"/>
              </a:rPr>
              <a:t>sia centrale nell’ambito della disabilità e dei diritti delle persone con disabilità è evidenziato dalle </a:t>
            </a:r>
            <a:r>
              <a:rPr lang="it-IT" sz="1600" dirty="0">
                <a:latin typeface="Raleway ExtraBold" panose="020B0003030101060003" pitchFamily="2" charset="0"/>
              </a:rPr>
              <a:t>oltre 300 pronunce </a:t>
            </a:r>
            <a:r>
              <a:rPr lang="it-IT" sz="1600" dirty="0">
                <a:latin typeface="Raleway" panose="020B0003030101060003" pitchFamily="34" charset="0"/>
              </a:rPr>
              <a:t>giudiziarie in Italia, in campo civile, penale e amministrativo, con al centro il tema della disabilità </a:t>
            </a:r>
            <a:r>
              <a:rPr lang="it-IT" sz="1600" u="sng" dirty="0">
                <a:latin typeface="Raleway" panose="020B0003030101060003" pitchFamily="34" charset="0"/>
              </a:rPr>
              <a:t>nei primi sei mesi del 2023</a:t>
            </a:r>
            <a:r>
              <a:rPr lang="it-IT" sz="1600" dirty="0">
                <a:latin typeface="Raleway" panose="020B0003030101060003" pitchFamily="34" charset="0"/>
              </a:rPr>
              <a:t>.</a:t>
            </a:r>
          </a:p>
          <a:p>
            <a:pPr marL="0" indent="0">
              <a:buFont typeface="Lato"/>
              <a:buNone/>
            </a:pPr>
            <a:endParaRPr lang="it-IT" sz="1600" dirty="0">
              <a:latin typeface="Raleway" panose="020B0003030101060003" pitchFamily="34" charset="0"/>
            </a:endParaRPr>
          </a:p>
          <a:p>
            <a:pPr marL="0" indent="0">
              <a:buFont typeface="Lato"/>
              <a:buNone/>
            </a:pPr>
            <a:r>
              <a:rPr lang="it-IT" sz="1600" dirty="0">
                <a:latin typeface="Raleway" panose="020B0003030101060003" pitchFamily="34" charset="0"/>
              </a:rPr>
              <a:t>La </a:t>
            </a:r>
            <a:r>
              <a:rPr lang="it-IT" sz="1600" dirty="0">
                <a:latin typeface="Raleway ExtraBold" panose="020B0003030101060003" pitchFamily="2" charset="0"/>
              </a:rPr>
              <a:t>scuola</a:t>
            </a:r>
            <a:r>
              <a:rPr lang="it-IT" sz="1600" dirty="0">
                <a:latin typeface="Raleway" panose="020B0003030101060003" pitchFamily="34" charset="0"/>
              </a:rPr>
              <a:t>, l’accesso alle prestazioni sociosanitarie e la posizione dei caregiver sono i tre ambiti con maggiori riscontri in termini quantitativi.</a:t>
            </a:r>
          </a:p>
          <a:p>
            <a:pPr marL="0" indent="0">
              <a:buFont typeface="Lato"/>
              <a:buNone/>
            </a:pPr>
            <a:endParaRPr lang="it-IT" sz="1600" dirty="0">
              <a:latin typeface="Raleway" panose="020B0003030101060003" pitchFamily="34" charset="0"/>
            </a:endParaRPr>
          </a:p>
          <a:p>
            <a:pPr marL="0" indent="0">
              <a:buFont typeface="Lato"/>
              <a:buNone/>
            </a:pPr>
            <a:r>
              <a:rPr lang="it-IT" sz="1600" dirty="0">
                <a:latin typeface="Raleway" panose="020B0003030101060003" pitchFamily="34" charset="0"/>
              </a:rPr>
              <a:t>I ricorsi ai tribunali riguardano per la maggior parte l’assegnazione per il numero di ore previste all’interno dei Pei di insegnante di sostegno e assistenza scolastica.</a:t>
            </a:r>
          </a:p>
          <a:p>
            <a:pPr marL="0" indent="0">
              <a:buFont typeface="Lato"/>
              <a:buNone/>
            </a:pPr>
            <a:endParaRPr lang="it-IT" sz="1600" dirty="0">
              <a:latin typeface="Raleway Medium" panose="020B0003030101060003" pitchFamily="2" charset="0"/>
            </a:endParaRPr>
          </a:p>
        </p:txBody>
      </p:sp>
      <p:sp>
        <p:nvSpPr>
          <p:cNvPr id="3" name="Sottotitolo 9">
            <a:extLst>
              <a:ext uri="{FF2B5EF4-FFF2-40B4-BE49-F238E27FC236}">
                <a16:creationId xmlns:a16="http://schemas.microsoft.com/office/drawing/2014/main" id="{78502C21-0214-7CB4-67FD-49FBAD1EFE2C}"/>
              </a:ext>
            </a:extLst>
          </p:cNvPr>
          <p:cNvSpPr txBox="1">
            <a:spLocks/>
          </p:cNvSpPr>
          <p:nvPr/>
        </p:nvSpPr>
        <p:spPr>
          <a:xfrm>
            <a:off x="1724025" y="53340"/>
            <a:ext cx="6842174" cy="44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2000" b="1" dirty="0">
                <a:latin typeface="Raleway ExtraBold" panose="020B0003030101060003" pitchFamily="2" charset="0"/>
              </a:rPr>
              <a:t>IL RUOLO DELLE ASSOCIAZIONI</a:t>
            </a:r>
          </a:p>
        </p:txBody>
      </p:sp>
      <p:pic>
        <p:nvPicPr>
          <p:cNvPr id="2" name="Immagine 1" descr="Immagine che contiene simbolo, emblema, logo, cresta&#10;&#10;Descrizione generata automaticamente">
            <a:extLst>
              <a:ext uri="{FF2B5EF4-FFF2-40B4-BE49-F238E27FC236}">
                <a16:creationId xmlns:a16="http://schemas.microsoft.com/office/drawing/2014/main" id="{F96FE742-7A40-F18B-27C2-4B3AFFDF0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3" y="774334"/>
            <a:ext cx="1046652" cy="1046652"/>
          </a:xfrm>
          <a:prstGeom prst="rect">
            <a:avLst/>
          </a:prstGeom>
        </p:spPr>
      </p:pic>
      <p:pic>
        <p:nvPicPr>
          <p:cNvPr id="4" name="Immagine 3" descr="Immagine che contiene testo, logo, Elementi grafici, Carattere&#10;&#10;Descrizione generata automaticamente">
            <a:extLst>
              <a:ext uri="{FF2B5EF4-FFF2-40B4-BE49-F238E27FC236}">
                <a16:creationId xmlns:a16="http://schemas.microsoft.com/office/drawing/2014/main" id="{8FB4CB11-0E45-1C9E-F85D-3455724E2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330" y="4496128"/>
            <a:ext cx="304518" cy="490200"/>
          </a:xfrm>
          <a:prstGeom prst="rect">
            <a:avLst/>
          </a:prstGeom>
        </p:spPr>
      </p:pic>
      <p:sp>
        <p:nvSpPr>
          <p:cNvPr id="5" name="Sottotitolo 9">
            <a:extLst>
              <a:ext uri="{FF2B5EF4-FFF2-40B4-BE49-F238E27FC236}">
                <a16:creationId xmlns:a16="http://schemas.microsoft.com/office/drawing/2014/main" id="{F41B0E9B-7D68-1AE3-2FA6-5DBAF043B272}"/>
              </a:ext>
            </a:extLst>
          </p:cNvPr>
          <p:cNvSpPr txBox="1">
            <a:spLocks/>
          </p:cNvSpPr>
          <p:nvPr/>
        </p:nvSpPr>
        <p:spPr>
          <a:xfrm>
            <a:off x="8008620" y="4769168"/>
            <a:ext cx="737810" cy="32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>
              <a:buFont typeface="Lato"/>
              <a:buNone/>
            </a:pPr>
            <a:r>
              <a:rPr lang="it-IT" sz="1000" dirty="0">
                <a:latin typeface="Raleway" panose="020B0003030101060003" pitchFamily="34" charset="0"/>
              </a:rPr>
              <a:t>fonte:</a:t>
            </a:r>
          </a:p>
        </p:txBody>
      </p:sp>
    </p:spTree>
    <p:extLst>
      <p:ext uri="{BB962C8B-B14F-4D97-AF65-F5344CB8AC3E}">
        <p14:creationId xmlns:p14="http://schemas.microsoft.com/office/powerpoint/2010/main" val="99751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D49BEEF8-31D6-975B-D2E8-74D6CF134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acqua, liquido, fluido, goccia&#10;&#10;Descrizione generata automaticamente">
            <a:extLst>
              <a:ext uri="{FF2B5EF4-FFF2-40B4-BE49-F238E27FC236}">
                <a16:creationId xmlns:a16="http://schemas.microsoft.com/office/drawing/2014/main" id="{A46D6303-4DDE-CED2-0307-25159F548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8000"/>
                    </a14:imgEffect>
                  </a14:imgLayer>
                </a14:imgProps>
              </a:ext>
            </a:extLst>
          </a:blip>
          <a:srcRect t="37408"/>
          <a:stretch/>
        </p:blipFill>
        <p:spPr>
          <a:xfrm>
            <a:off x="781538" y="1"/>
            <a:ext cx="8362463" cy="5027388"/>
          </a:xfrm>
          <a:prstGeom prst="rect">
            <a:avLst/>
          </a:prstGeom>
        </p:spPr>
      </p:pic>
      <p:sp>
        <p:nvSpPr>
          <p:cNvPr id="7" name="Sottotitolo 9">
            <a:extLst>
              <a:ext uri="{FF2B5EF4-FFF2-40B4-BE49-F238E27FC236}">
                <a16:creationId xmlns:a16="http://schemas.microsoft.com/office/drawing/2014/main" id="{55FD609F-3CDF-FB96-EA17-C6AAC5C84D91}"/>
              </a:ext>
            </a:extLst>
          </p:cNvPr>
          <p:cNvSpPr txBox="1">
            <a:spLocks/>
          </p:cNvSpPr>
          <p:nvPr/>
        </p:nvSpPr>
        <p:spPr>
          <a:xfrm>
            <a:off x="1724025" y="1022033"/>
            <a:ext cx="7209518" cy="403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290513">
              <a:buFont typeface="Lato"/>
              <a:buNone/>
              <a:tabLst>
                <a:tab pos="268288" algn="l"/>
              </a:tabLst>
            </a:pPr>
            <a:r>
              <a:rPr lang="it-IT" sz="1600" b="1" dirty="0">
                <a:solidFill>
                  <a:schemeClr val="bg1"/>
                </a:solidFill>
                <a:latin typeface="Raleway ExtraBold" panose="020B0003030101060003" pitchFamily="2" charset="0"/>
              </a:rPr>
              <a:t>SENTENZE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Discriminazione </a:t>
            </a:r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(legge 67 del 2006): </a:t>
            </a:r>
            <a:r>
              <a:rPr lang="it-IT" sz="1600" dirty="0">
                <a:solidFill>
                  <a:schemeClr val="bg1"/>
                </a:solidFill>
                <a:latin typeface="Raleway ExtraBold" panose="020B0003030101060003" pitchFamily="2" charset="0"/>
              </a:rPr>
              <a:t>La carenza di risorse economiche non può giustificare la mancata erogazione di questi servizi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Corte Costituzionale </a:t>
            </a:r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275/2016: deve essere dichiarato </a:t>
            </a:r>
            <a:r>
              <a:rPr lang="it-IT" sz="1600" dirty="0">
                <a:solidFill>
                  <a:schemeClr val="bg1"/>
                </a:solidFill>
                <a:latin typeface="Raleway ExtraBold" panose="020B0003030101060003" pitchFamily="2" charset="0"/>
              </a:rPr>
              <a:t>costituzionalmente illegittimo </a:t>
            </a:r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limitatamente all’inciso «nei limiti della disponibilità finanziaria determinata dalle annuali leggi di bilancio e iscritta sul pertinente capitolo di spesa».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Sentenza </a:t>
            </a:r>
            <a:r>
              <a:rPr lang="it-IT" sz="1600" b="1" dirty="0" err="1">
                <a:solidFill>
                  <a:schemeClr val="bg1"/>
                </a:solidFill>
                <a:latin typeface="Raleway" panose="020B0003030101060003" pitchFamily="34" charset="0"/>
              </a:rPr>
              <a:t>CdS</a:t>
            </a:r>
            <a: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 1178/2024</a:t>
            </a:r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: (assistenza all’autonomia e alla comunicazione) PEI 13 ore. Assegnate 7 ore. </a:t>
            </a:r>
            <a: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Respinta</a:t>
            </a:r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: la previsione nel P.E.I. delle ore di assistenza educativa rispetto a quelle di sostegno non sarebbe affatto vincolante per gli enti locali, i quali ai sensi degli artt. 10, co. 3 e 3, co. 5 </a:t>
            </a:r>
            <a: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D.lgs. 66/2017</a:t>
            </a:r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 provvedono su richiesta dei dirigenti scolastici e </a:t>
            </a:r>
            <a: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nei limiti delle risorse disponibili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Sentenza Tribunale di Torino il 15 ottobre 2024</a:t>
            </a:r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: ore è competenza esclusiva del GLO</a:t>
            </a:r>
            <a: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. </a:t>
            </a:r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La previsione è </a:t>
            </a:r>
            <a: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vincolante. </a:t>
            </a:r>
            <a:b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it-IT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“È la garanzia dei diritti incomprimibili ad incidere sul bilancio, e non l’equilibrio di questo a condizionarne la doverosa erogazione … </a:t>
            </a:r>
            <a:endParaRPr lang="it-IT" sz="1600" b="1" dirty="0">
              <a:solidFill>
                <a:schemeClr val="bg1"/>
              </a:solidFill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1600" dirty="0">
              <a:solidFill>
                <a:schemeClr val="bg1"/>
              </a:solidFill>
              <a:latin typeface="Raleway ExtraBold" panose="020B0003030101060003" pitchFamily="2" charset="0"/>
            </a:endParaRPr>
          </a:p>
          <a:p>
            <a:pPr marL="0" indent="0">
              <a:buFont typeface="Lato"/>
              <a:buNone/>
            </a:pPr>
            <a:endParaRPr lang="it-IT" sz="1600" dirty="0">
              <a:latin typeface="Raleway Medium" panose="020B0003030101060003" pitchFamily="2" charset="0"/>
            </a:endParaRPr>
          </a:p>
        </p:txBody>
      </p:sp>
      <p:sp>
        <p:nvSpPr>
          <p:cNvPr id="3" name="Sottotitolo 9">
            <a:extLst>
              <a:ext uri="{FF2B5EF4-FFF2-40B4-BE49-F238E27FC236}">
                <a16:creationId xmlns:a16="http://schemas.microsoft.com/office/drawing/2014/main" id="{675FDE86-C4AE-8907-C7BF-123DCE53B792}"/>
              </a:ext>
            </a:extLst>
          </p:cNvPr>
          <p:cNvSpPr txBox="1">
            <a:spLocks/>
          </p:cNvSpPr>
          <p:nvPr/>
        </p:nvSpPr>
        <p:spPr>
          <a:xfrm>
            <a:off x="1724025" y="61278"/>
            <a:ext cx="6842174" cy="44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it-IT" sz="2000" b="1" dirty="0">
                <a:solidFill>
                  <a:schemeClr val="bg1"/>
                </a:solidFill>
                <a:latin typeface="Raleway ExtraBold" panose="020B0003030101060003" pitchFamily="2" charset="0"/>
              </a:rPr>
              <a:t>IL RUOLO DELLE ASSOCIAZIONI</a:t>
            </a:r>
          </a:p>
        </p:txBody>
      </p:sp>
    </p:spTree>
    <p:extLst>
      <p:ext uri="{BB962C8B-B14F-4D97-AF65-F5344CB8AC3E}">
        <p14:creationId xmlns:p14="http://schemas.microsoft.com/office/powerpoint/2010/main" val="921181844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751</Words>
  <Application>Microsoft Office PowerPoint</Application>
  <PresentationFormat>Presentazione su schermo (16:9)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Raleway ExtraBold</vt:lpstr>
      <vt:lpstr>Raleway</vt:lpstr>
      <vt:lpstr>Lato</vt:lpstr>
      <vt:lpstr>Raleway Medium</vt:lpstr>
      <vt:lpstr>Wingdings</vt:lpstr>
      <vt:lpstr>Raleway Black</vt:lpstr>
      <vt:lpstr>Candara Light</vt:lpstr>
      <vt:lpstr>Swiss</vt:lpstr>
      <vt:lpstr>Assistenza educativa: un lavoro di rete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Assistenza educativa: un lavoro di rete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Creare presentazioni memorabili</dc:title>
  <dc:creator>Gio Bazen</dc:creator>
  <cp:lastModifiedBy>Giovanni Barin</cp:lastModifiedBy>
  <cp:revision>471</cp:revision>
  <dcterms:modified xsi:type="dcterms:W3CDTF">2024-11-09T07:16:46Z</dcterms:modified>
</cp:coreProperties>
</file>